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8" r:id="rId4"/>
    <p:sldId id="264" r:id="rId5"/>
    <p:sldId id="265" r:id="rId6"/>
    <p:sldId id="260" r:id="rId7"/>
    <p:sldId id="258" r:id="rId8"/>
    <p:sldId id="259" r:id="rId9"/>
    <p:sldId id="262" r:id="rId10"/>
    <p:sldId id="270" r:id="rId11"/>
    <p:sldId id="271" r:id="rId12"/>
    <p:sldId id="267" r:id="rId13"/>
    <p:sldId id="268" r:id="rId14"/>
    <p:sldId id="269" r:id="rId15"/>
    <p:sldId id="275" r:id="rId16"/>
    <p:sldId id="272" r:id="rId17"/>
    <p:sldId id="263" r:id="rId18"/>
    <p:sldId id="266" r:id="rId19"/>
    <p:sldId id="261" r:id="rId20"/>
    <p:sldId id="273" r:id="rId21"/>
    <p:sldId id="274" r:id="rId22"/>
    <p:sldId id="277" r:id="rId23"/>
    <p:sldId id="276" r:id="rId2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A82E"/>
    <a:srgbClr val="AFDC7E"/>
    <a:srgbClr val="C4FFC1"/>
    <a:srgbClr val="99FF33"/>
    <a:srgbClr val="FFEBEB"/>
    <a:srgbClr val="CC3300"/>
    <a:srgbClr val="EA0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91" autoAdjust="0"/>
  </p:normalViewPr>
  <p:slideViewPr>
    <p:cSldViewPr>
      <p:cViewPr>
        <p:scale>
          <a:sx n="76" d="100"/>
          <a:sy n="76" d="100"/>
        </p:scale>
        <p:origin x="-97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7BBDE-C222-4684-B7BA-46B62FE7A4A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5D1A119-0432-4C17-927A-B057BF460D5B}">
      <dgm:prSet phldrT="[文字]"/>
      <dgm:spPr/>
      <dgm:t>
        <a:bodyPr/>
        <a:lstStyle/>
        <a:p>
          <a:r>
            <a:rPr lang="zh-TW" altLang="en-US" b="1" dirty="0" smtClean="0"/>
            <a:t>教發中心</a:t>
          </a:r>
          <a:endParaRPr lang="zh-TW" altLang="en-US" b="1" dirty="0"/>
        </a:p>
      </dgm:t>
    </dgm:pt>
    <dgm:pt modelId="{97A57A3E-02EA-4481-8072-91BBCCDBE8C1}" type="parTrans" cxnId="{D06E9A2B-9B7D-41EB-A9E5-735867658BDB}">
      <dgm:prSet/>
      <dgm:spPr/>
      <dgm:t>
        <a:bodyPr/>
        <a:lstStyle/>
        <a:p>
          <a:endParaRPr lang="zh-TW" altLang="en-US"/>
        </a:p>
      </dgm:t>
    </dgm:pt>
    <dgm:pt modelId="{35B37305-17B7-460F-872D-EF0A498AF667}" type="sibTrans" cxnId="{D06E9A2B-9B7D-41EB-A9E5-735867658BDB}">
      <dgm:prSet/>
      <dgm:spPr/>
      <dgm:t>
        <a:bodyPr/>
        <a:lstStyle/>
        <a:p>
          <a:endParaRPr lang="zh-TW" altLang="en-US"/>
        </a:p>
      </dgm:t>
    </dgm:pt>
    <dgm:pt modelId="{F8671EF2-DBD1-4A03-A647-5CAEACD3AE84}">
      <dgm:prSet phldrT="[文字]"/>
      <dgm:spPr/>
      <dgm:t>
        <a:bodyPr/>
        <a:lstStyle/>
        <a:p>
          <a:r>
            <a:rPr lang="zh-TW" altLang="en-US" b="1" dirty="0" smtClean="0"/>
            <a:t>校務專款</a:t>
          </a:r>
          <a:endParaRPr lang="zh-TW" altLang="en-US" b="1" dirty="0"/>
        </a:p>
      </dgm:t>
    </dgm:pt>
    <dgm:pt modelId="{0975A49E-3993-4E14-BB4A-5D37FA9199C1}" type="parTrans" cxnId="{7F0D9FCA-DBE3-438A-8143-3F4ED37B846C}">
      <dgm:prSet/>
      <dgm:spPr/>
      <dgm:t>
        <a:bodyPr/>
        <a:lstStyle/>
        <a:p>
          <a:endParaRPr lang="zh-TW" altLang="en-US"/>
        </a:p>
      </dgm:t>
    </dgm:pt>
    <dgm:pt modelId="{25C3AE6A-E54A-41D9-81CC-86DBBAADD34A}" type="sibTrans" cxnId="{7F0D9FCA-DBE3-438A-8143-3F4ED37B846C}">
      <dgm:prSet/>
      <dgm:spPr/>
      <dgm:t>
        <a:bodyPr/>
        <a:lstStyle/>
        <a:p>
          <a:endParaRPr lang="zh-TW" altLang="en-US"/>
        </a:p>
      </dgm:t>
    </dgm:pt>
    <dgm:pt modelId="{570871E6-E1F5-41F4-9260-0D69EA50D471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 smtClean="0"/>
            <a:t>公民素養陶塑計畫</a:t>
          </a:r>
          <a:endParaRPr lang="zh-TW" altLang="en-US" b="1" dirty="0"/>
        </a:p>
      </dgm:t>
    </dgm:pt>
    <dgm:pt modelId="{0902EF83-64AA-4B16-831B-D4DE0073BE78}" type="parTrans" cxnId="{BC542EB3-7C3E-4093-A021-67CB5AAD3140}">
      <dgm:prSet/>
      <dgm:spPr/>
      <dgm:t>
        <a:bodyPr/>
        <a:lstStyle/>
        <a:p>
          <a:endParaRPr lang="zh-TW" altLang="en-US"/>
        </a:p>
      </dgm:t>
    </dgm:pt>
    <dgm:pt modelId="{B9C01245-3979-4BBD-9A9F-E2CBF842A97A}" type="sibTrans" cxnId="{BC542EB3-7C3E-4093-A021-67CB5AAD3140}">
      <dgm:prSet/>
      <dgm:spPr/>
      <dgm:t>
        <a:bodyPr/>
        <a:lstStyle/>
        <a:p>
          <a:endParaRPr lang="zh-TW" altLang="en-US"/>
        </a:p>
      </dgm:t>
    </dgm:pt>
    <dgm:pt modelId="{515E4368-AC64-4D41-8702-E969343EFA73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 smtClean="0"/>
            <a:t>高東屏區域教學資源中心計畫</a:t>
          </a:r>
          <a:endParaRPr lang="zh-TW" altLang="en-US" b="1" dirty="0"/>
        </a:p>
      </dgm:t>
    </dgm:pt>
    <dgm:pt modelId="{DF90ACE9-C9B9-43EF-9B89-39F722211892}" type="parTrans" cxnId="{E99EC49E-ACA3-4DCA-9584-E84C818CDB04}">
      <dgm:prSet/>
      <dgm:spPr/>
      <dgm:t>
        <a:bodyPr/>
        <a:lstStyle/>
        <a:p>
          <a:endParaRPr lang="zh-TW" altLang="en-US"/>
        </a:p>
      </dgm:t>
    </dgm:pt>
    <dgm:pt modelId="{066C0CEB-EB6A-42AC-8282-E94778705210}" type="sibTrans" cxnId="{E99EC49E-ACA3-4DCA-9584-E84C818CDB04}">
      <dgm:prSet/>
      <dgm:spPr/>
      <dgm:t>
        <a:bodyPr/>
        <a:lstStyle/>
        <a:p>
          <a:endParaRPr lang="zh-TW" altLang="en-US"/>
        </a:p>
      </dgm:t>
    </dgm:pt>
    <dgm:pt modelId="{FD127E7C-6A82-4D57-83FC-E845CF2579E8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 smtClean="0"/>
            <a:t>教學卓越協助方案</a:t>
          </a:r>
          <a:endParaRPr lang="zh-TW" altLang="en-US" b="1" dirty="0"/>
        </a:p>
      </dgm:t>
    </dgm:pt>
    <dgm:pt modelId="{B6DC9A83-85EB-4F96-B383-432B6C46950F}" type="parTrans" cxnId="{EF8C9876-CB18-4AC3-9A06-843300BB19CB}">
      <dgm:prSet/>
      <dgm:spPr/>
      <dgm:t>
        <a:bodyPr/>
        <a:lstStyle/>
        <a:p>
          <a:endParaRPr lang="zh-TW" altLang="en-US"/>
        </a:p>
      </dgm:t>
    </dgm:pt>
    <dgm:pt modelId="{FEA957E6-4B43-46CF-AFEF-51D6973027FC}" type="sibTrans" cxnId="{EF8C9876-CB18-4AC3-9A06-843300BB19CB}">
      <dgm:prSet/>
      <dgm:spPr/>
      <dgm:t>
        <a:bodyPr/>
        <a:lstStyle/>
        <a:p>
          <a:endParaRPr lang="zh-TW" altLang="en-US"/>
        </a:p>
      </dgm:t>
    </dgm:pt>
    <dgm:pt modelId="{52846999-57BF-4459-8FB5-673FBE435FC6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 smtClean="0"/>
            <a:t>大專校院協助高中優質精進計畫</a:t>
          </a:r>
          <a:endParaRPr lang="zh-TW" altLang="en-US" b="1" dirty="0"/>
        </a:p>
      </dgm:t>
    </dgm:pt>
    <dgm:pt modelId="{3A41E885-5418-4005-B7D5-2BEC16D75373}" type="parTrans" cxnId="{B22950C6-DF55-4D3E-8934-7F08C5C86484}">
      <dgm:prSet/>
      <dgm:spPr/>
      <dgm:t>
        <a:bodyPr/>
        <a:lstStyle/>
        <a:p>
          <a:endParaRPr lang="zh-TW" altLang="en-US"/>
        </a:p>
      </dgm:t>
    </dgm:pt>
    <dgm:pt modelId="{5F2BBF9A-23E8-4B80-8FA0-FAA52F6DDC2A}" type="sibTrans" cxnId="{B22950C6-DF55-4D3E-8934-7F08C5C86484}">
      <dgm:prSet/>
      <dgm:spPr/>
      <dgm:t>
        <a:bodyPr/>
        <a:lstStyle/>
        <a:p>
          <a:endParaRPr lang="zh-TW" altLang="en-US"/>
        </a:p>
      </dgm:t>
    </dgm:pt>
    <dgm:pt modelId="{93D575F8-3842-4FA0-9782-64869BE77EDD}" type="pres">
      <dgm:prSet presAssocID="{2897BBDE-C222-4684-B7BA-46B62FE7A4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4ACE6A-FEA1-48C4-8834-69B21C45DBE8}" type="pres">
      <dgm:prSet presAssocID="{65D1A119-0432-4C17-927A-B057BF460D5B}" presName="centerShape" presStyleLbl="node0" presStyleIdx="0" presStyleCnt="1" custScaleX="177851"/>
      <dgm:spPr/>
      <dgm:t>
        <a:bodyPr/>
        <a:lstStyle/>
        <a:p>
          <a:endParaRPr lang="zh-TW" altLang="en-US"/>
        </a:p>
      </dgm:t>
    </dgm:pt>
    <dgm:pt modelId="{BBC33E77-BFD3-4159-AC59-AE5E78F13F20}" type="pres">
      <dgm:prSet presAssocID="{0975A49E-3993-4E14-BB4A-5D37FA9199C1}" presName="Name9" presStyleLbl="parChTrans1D2" presStyleIdx="0" presStyleCnt="5" custScaleX="2000000"/>
      <dgm:spPr/>
      <dgm:t>
        <a:bodyPr/>
        <a:lstStyle/>
        <a:p>
          <a:endParaRPr lang="zh-TW" altLang="en-US"/>
        </a:p>
      </dgm:t>
    </dgm:pt>
    <dgm:pt modelId="{8D9BF3BC-6193-4939-B842-29AAE3DEE16E}" type="pres">
      <dgm:prSet presAssocID="{0975A49E-3993-4E14-BB4A-5D37FA9199C1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ADCB724A-B1EC-408C-AF8B-12E041E77151}" type="pres">
      <dgm:prSet presAssocID="{F8671EF2-DBD1-4A03-A647-5CAEACD3AE84}" presName="node" presStyleLbl="node1" presStyleIdx="0" presStyleCnt="5" custScaleX="1778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E6DD1-6063-4D31-8A5A-82872AD093D8}" type="pres">
      <dgm:prSet presAssocID="{0902EF83-64AA-4B16-831B-D4DE0073BE78}" presName="Name9" presStyleLbl="parChTrans1D2" presStyleIdx="1" presStyleCnt="5" custScaleX="2000000"/>
      <dgm:spPr/>
      <dgm:t>
        <a:bodyPr/>
        <a:lstStyle/>
        <a:p>
          <a:endParaRPr lang="zh-TW" altLang="en-US"/>
        </a:p>
      </dgm:t>
    </dgm:pt>
    <dgm:pt modelId="{E0ED15E0-DB7B-4CE2-BB36-AD6C31204484}" type="pres">
      <dgm:prSet presAssocID="{0902EF83-64AA-4B16-831B-D4DE0073BE78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FB7C3387-7955-466E-B1F5-346FA9C2C463}" type="pres">
      <dgm:prSet presAssocID="{570871E6-E1F5-41F4-9260-0D69EA50D471}" presName="node" presStyleLbl="node1" presStyleIdx="1" presStyleCnt="5" custScaleX="167767" custRadScaleRad="146275" custRadScaleInc="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406DC7-98C4-423E-A585-FACFDF730810}" type="pres">
      <dgm:prSet presAssocID="{DF90ACE9-C9B9-43EF-9B89-39F722211892}" presName="Name9" presStyleLbl="parChTrans1D2" presStyleIdx="2" presStyleCnt="5" custScaleX="2000000"/>
      <dgm:spPr/>
      <dgm:t>
        <a:bodyPr/>
        <a:lstStyle/>
        <a:p>
          <a:endParaRPr lang="zh-TW" altLang="en-US"/>
        </a:p>
      </dgm:t>
    </dgm:pt>
    <dgm:pt modelId="{34F26A02-166B-44D3-87CF-E0B493AC8C54}" type="pres">
      <dgm:prSet presAssocID="{DF90ACE9-C9B9-43EF-9B89-39F722211892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4BD2BA13-0D86-473C-96DF-0F23E688FD3E}" type="pres">
      <dgm:prSet presAssocID="{515E4368-AC64-4D41-8702-E969343EFA73}" presName="node" presStyleLbl="node1" presStyleIdx="2" presStyleCnt="5" custScaleX="178314" custRadScaleRad="143654" custRadScaleInc="-54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BCA158-7556-4CA2-B427-471764E127C2}" type="pres">
      <dgm:prSet presAssocID="{B6DC9A83-85EB-4F96-B383-432B6C46950F}" presName="Name9" presStyleLbl="parChTrans1D2" presStyleIdx="3" presStyleCnt="5" custScaleX="2000000"/>
      <dgm:spPr/>
      <dgm:t>
        <a:bodyPr/>
        <a:lstStyle/>
        <a:p>
          <a:endParaRPr lang="zh-TW" altLang="en-US"/>
        </a:p>
      </dgm:t>
    </dgm:pt>
    <dgm:pt modelId="{9C5D7644-CBD0-4AC6-AA2B-ECBE7AD4ABEE}" type="pres">
      <dgm:prSet presAssocID="{B6DC9A83-85EB-4F96-B383-432B6C46950F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163A80EF-06F8-4708-B381-4C9FBE252178}" type="pres">
      <dgm:prSet presAssocID="{FD127E7C-6A82-4D57-83FC-E845CF2579E8}" presName="node" presStyleLbl="node1" presStyleIdx="3" presStyleCnt="5" custScaleX="175200" custRadScaleRad="132187" custRadScaleInc="453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FAC6D-9961-4C5C-BEED-763CD31F1783}" type="pres">
      <dgm:prSet presAssocID="{3A41E885-5418-4005-B7D5-2BEC16D75373}" presName="Name9" presStyleLbl="parChTrans1D2" presStyleIdx="4" presStyleCnt="5" custScaleX="2000000"/>
      <dgm:spPr/>
      <dgm:t>
        <a:bodyPr/>
        <a:lstStyle/>
        <a:p>
          <a:endParaRPr lang="zh-TW" altLang="en-US"/>
        </a:p>
      </dgm:t>
    </dgm:pt>
    <dgm:pt modelId="{390411D1-A7B7-4D3F-926A-89A1046F2FFF}" type="pres">
      <dgm:prSet presAssocID="{3A41E885-5418-4005-B7D5-2BEC16D75373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73680FA9-B7E1-41B9-BDFF-8248F1951918}" type="pres">
      <dgm:prSet presAssocID="{52846999-57BF-4459-8FB5-673FBE435FC6}" presName="node" presStyleLbl="node1" presStyleIdx="4" presStyleCnt="5" custScaleX="173595" custRadScaleRad="150988" custRadScaleInc="-60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C4BCB6-F47B-4D65-BD61-5A822EBF90C7}" type="presOf" srcId="{0975A49E-3993-4E14-BB4A-5D37FA9199C1}" destId="{8D9BF3BC-6193-4939-B842-29AAE3DEE16E}" srcOrd="1" destOrd="0" presId="urn:microsoft.com/office/officeart/2005/8/layout/radial1"/>
    <dgm:cxn modelId="{5B7F8B47-0EE0-42B6-86BF-C2EF9BDE398D}" type="presOf" srcId="{3A41E885-5418-4005-B7D5-2BEC16D75373}" destId="{718FAC6D-9961-4C5C-BEED-763CD31F1783}" srcOrd="0" destOrd="0" presId="urn:microsoft.com/office/officeart/2005/8/layout/radial1"/>
    <dgm:cxn modelId="{A4037C04-9F4A-4D3D-9FA6-EA84F60FB873}" type="presOf" srcId="{65D1A119-0432-4C17-927A-B057BF460D5B}" destId="{674ACE6A-FEA1-48C4-8834-69B21C45DBE8}" srcOrd="0" destOrd="0" presId="urn:microsoft.com/office/officeart/2005/8/layout/radial1"/>
    <dgm:cxn modelId="{A7812428-541D-4D8C-BD5F-2A5FAD0EAF00}" type="presOf" srcId="{570871E6-E1F5-41F4-9260-0D69EA50D471}" destId="{FB7C3387-7955-466E-B1F5-346FA9C2C463}" srcOrd="0" destOrd="0" presId="urn:microsoft.com/office/officeart/2005/8/layout/radial1"/>
    <dgm:cxn modelId="{EF8C9876-CB18-4AC3-9A06-843300BB19CB}" srcId="{65D1A119-0432-4C17-927A-B057BF460D5B}" destId="{FD127E7C-6A82-4D57-83FC-E845CF2579E8}" srcOrd="3" destOrd="0" parTransId="{B6DC9A83-85EB-4F96-B383-432B6C46950F}" sibTransId="{FEA957E6-4B43-46CF-AFEF-51D6973027FC}"/>
    <dgm:cxn modelId="{29162B4E-E4CD-48B4-B6EE-37E438024DFD}" type="presOf" srcId="{F8671EF2-DBD1-4A03-A647-5CAEACD3AE84}" destId="{ADCB724A-B1EC-408C-AF8B-12E041E77151}" srcOrd="0" destOrd="0" presId="urn:microsoft.com/office/officeart/2005/8/layout/radial1"/>
    <dgm:cxn modelId="{B6F0393E-6DD9-4144-8BFB-4010BCF01AF6}" type="presOf" srcId="{3A41E885-5418-4005-B7D5-2BEC16D75373}" destId="{390411D1-A7B7-4D3F-926A-89A1046F2FFF}" srcOrd="1" destOrd="0" presId="urn:microsoft.com/office/officeart/2005/8/layout/radial1"/>
    <dgm:cxn modelId="{C98F4D2B-30AF-4196-889B-06FC7BE1F031}" type="presOf" srcId="{0902EF83-64AA-4B16-831B-D4DE0073BE78}" destId="{E0ED15E0-DB7B-4CE2-BB36-AD6C31204484}" srcOrd="1" destOrd="0" presId="urn:microsoft.com/office/officeart/2005/8/layout/radial1"/>
    <dgm:cxn modelId="{B5591BD7-CDBB-4D3B-9F05-9F158F96D633}" type="presOf" srcId="{0902EF83-64AA-4B16-831B-D4DE0073BE78}" destId="{0F7E6DD1-6063-4D31-8A5A-82872AD093D8}" srcOrd="0" destOrd="0" presId="urn:microsoft.com/office/officeart/2005/8/layout/radial1"/>
    <dgm:cxn modelId="{1E857659-22B4-4F62-B034-8CAF8108609C}" type="presOf" srcId="{0975A49E-3993-4E14-BB4A-5D37FA9199C1}" destId="{BBC33E77-BFD3-4159-AC59-AE5E78F13F20}" srcOrd="0" destOrd="0" presId="urn:microsoft.com/office/officeart/2005/8/layout/radial1"/>
    <dgm:cxn modelId="{D06E9A2B-9B7D-41EB-A9E5-735867658BDB}" srcId="{2897BBDE-C222-4684-B7BA-46B62FE7A4A5}" destId="{65D1A119-0432-4C17-927A-B057BF460D5B}" srcOrd="0" destOrd="0" parTransId="{97A57A3E-02EA-4481-8072-91BBCCDBE8C1}" sibTransId="{35B37305-17B7-460F-872D-EF0A498AF667}"/>
    <dgm:cxn modelId="{CCA2F41B-8C05-4505-905A-0CA1C88F236F}" type="presOf" srcId="{FD127E7C-6A82-4D57-83FC-E845CF2579E8}" destId="{163A80EF-06F8-4708-B381-4C9FBE252178}" srcOrd="0" destOrd="0" presId="urn:microsoft.com/office/officeart/2005/8/layout/radial1"/>
    <dgm:cxn modelId="{F9E00AE9-07AA-47D5-A1E1-D3F3D226EFC2}" type="presOf" srcId="{2897BBDE-C222-4684-B7BA-46B62FE7A4A5}" destId="{93D575F8-3842-4FA0-9782-64869BE77EDD}" srcOrd="0" destOrd="0" presId="urn:microsoft.com/office/officeart/2005/8/layout/radial1"/>
    <dgm:cxn modelId="{723B535A-4B0C-4A15-B567-8CDA43114D4F}" type="presOf" srcId="{52846999-57BF-4459-8FB5-673FBE435FC6}" destId="{73680FA9-B7E1-41B9-BDFF-8248F1951918}" srcOrd="0" destOrd="0" presId="urn:microsoft.com/office/officeart/2005/8/layout/radial1"/>
    <dgm:cxn modelId="{B22950C6-DF55-4D3E-8934-7F08C5C86484}" srcId="{65D1A119-0432-4C17-927A-B057BF460D5B}" destId="{52846999-57BF-4459-8FB5-673FBE435FC6}" srcOrd="4" destOrd="0" parTransId="{3A41E885-5418-4005-B7D5-2BEC16D75373}" sibTransId="{5F2BBF9A-23E8-4B80-8FA0-FAA52F6DDC2A}"/>
    <dgm:cxn modelId="{80A6E03C-30D6-4D12-BE44-AA4D2D67A477}" type="presOf" srcId="{DF90ACE9-C9B9-43EF-9B89-39F722211892}" destId="{DC406DC7-98C4-423E-A585-FACFDF730810}" srcOrd="0" destOrd="0" presId="urn:microsoft.com/office/officeart/2005/8/layout/radial1"/>
    <dgm:cxn modelId="{BC0D9BC8-39C8-425B-B455-630440BDCACE}" type="presOf" srcId="{B6DC9A83-85EB-4F96-B383-432B6C46950F}" destId="{13BCA158-7556-4CA2-B427-471764E127C2}" srcOrd="0" destOrd="0" presId="urn:microsoft.com/office/officeart/2005/8/layout/radial1"/>
    <dgm:cxn modelId="{C64D5031-B083-4A7D-B1C7-15EFB6CFC56E}" type="presOf" srcId="{DF90ACE9-C9B9-43EF-9B89-39F722211892}" destId="{34F26A02-166B-44D3-87CF-E0B493AC8C54}" srcOrd="1" destOrd="0" presId="urn:microsoft.com/office/officeart/2005/8/layout/radial1"/>
    <dgm:cxn modelId="{BC542EB3-7C3E-4093-A021-67CB5AAD3140}" srcId="{65D1A119-0432-4C17-927A-B057BF460D5B}" destId="{570871E6-E1F5-41F4-9260-0D69EA50D471}" srcOrd="1" destOrd="0" parTransId="{0902EF83-64AA-4B16-831B-D4DE0073BE78}" sibTransId="{B9C01245-3979-4BBD-9A9F-E2CBF842A97A}"/>
    <dgm:cxn modelId="{93B2F4D8-1217-4089-B041-548FF0D76534}" type="presOf" srcId="{B6DC9A83-85EB-4F96-B383-432B6C46950F}" destId="{9C5D7644-CBD0-4AC6-AA2B-ECBE7AD4ABEE}" srcOrd="1" destOrd="0" presId="urn:microsoft.com/office/officeart/2005/8/layout/radial1"/>
    <dgm:cxn modelId="{7F0D9FCA-DBE3-438A-8143-3F4ED37B846C}" srcId="{65D1A119-0432-4C17-927A-B057BF460D5B}" destId="{F8671EF2-DBD1-4A03-A647-5CAEACD3AE84}" srcOrd="0" destOrd="0" parTransId="{0975A49E-3993-4E14-BB4A-5D37FA9199C1}" sibTransId="{25C3AE6A-E54A-41D9-81CC-86DBBAADD34A}"/>
    <dgm:cxn modelId="{E99EC49E-ACA3-4DCA-9584-E84C818CDB04}" srcId="{65D1A119-0432-4C17-927A-B057BF460D5B}" destId="{515E4368-AC64-4D41-8702-E969343EFA73}" srcOrd="2" destOrd="0" parTransId="{DF90ACE9-C9B9-43EF-9B89-39F722211892}" sibTransId="{066C0CEB-EB6A-42AC-8282-E94778705210}"/>
    <dgm:cxn modelId="{5E5BA093-B7F8-4B5D-BC4A-87EC483FD94F}" type="presOf" srcId="{515E4368-AC64-4D41-8702-E969343EFA73}" destId="{4BD2BA13-0D86-473C-96DF-0F23E688FD3E}" srcOrd="0" destOrd="0" presId="urn:microsoft.com/office/officeart/2005/8/layout/radial1"/>
    <dgm:cxn modelId="{E9AED981-1457-4FC5-B014-BA4FEF98653D}" type="presParOf" srcId="{93D575F8-3842-4FA0-9782-64869BE77EDD}" destId="{674ACE6A-FEA1-48C4-8834-69B21C45DBE8}" srcOrd="0" destOrd="0" presId="urn:microsoft.com/office/officeart/2005/8/layout/radial1"/>
    <dgm:cxn modelId="{AF1E2CD1-DB29-46A2-BF5C-1DD71EC5B1DD}" type="presParOf" srcId="{93D575F8-3842-4FA0-9782-64869BE77EDD}" destId="{BBC33E77-BFD3-4159-AC59-AE5E78F13F20}" srcOrd="1" destOrd="0" presId="urn:microsoft.com/office/officeart/2005/8/layout/radial1"/>
    <dgm:cxn modelId="{8B61CBD2-A652-4BE1-9FF1-7A4E286939F7}" type="presParOf" srcId="{BBC33E77-BFD3-4159-AC59-AE5E78F13F20}" destId="{8D9BF3BC-6193-4939-B842-29AAE3DEE16E}" srcOrd="0" destOrd="0" presId="urn:microsoft.com/office/officeart/2005/8/layout/radial1"/>
    <dgm:cxn modelId="{54162275-085D-40D9-9D75-701EE91DCA40}" type="presParOf" srcId="{93D575F8-3842-4FA0-9782-64869BE77EDD}" destId="{ADCB724A-B1EC-408C-AF8B-12E041E77151}" srcOrd="2" destOrd="0" presId="urn:microsoft.com/office/officeart/2005/8/layout/radial1"/>
    <dgm:cxn modelId="{0B5A8FCB-A16E-4E51-A34F-DAE1573C5693}" type="presParOf" srcId="{93D575F8-3842-4FA0-9782-64869BE77EDD}" destId="{0F7E6DD1-6063-4D31-8A5A-82872AD093D8}" srcOrd="3" destOrd="0" presId="urn:microsoft.com/office/officeart/2005/8/layout/radial1"/>
    <dgm:cxn modelId="{33620456-3B79-4953-86AC-A15B615E23FF}" type="presParOf" srcId="{0F7E6DD1-6063-4D31-8A5A-82872AD093D8}" destId="{E0ED15E0-DB7B-4CE2-BB36-AD6C31204484}" srcOrd="0" destOrd="0" presId="urn:microsoft.com/office/officeart/2005/8/layout/radial1"/>
    <dgm:cxn modelId="{E3790BF2-28C6-4D85-88EB-4BE83C0AF162}" type="presParOf" srcId="{93D575F8-3842-4FA0-9782-64869BE77EDD}" destId="{FB7C3387-7955-466E-B1F5-346FA9C2C463}" srcOrd="4" destOrd="0" presId="urn:microsoft.com/office/officeart/2005/8/layout/radial1"/>
    <dgm:cxn modelId="{E1B4E61A-9A32-45EF-AD89-9AF079DF6D2C}" type="presParOf" srcId="{93D575F8-3842-4FA0-9782-64869BE77EDD}" destId="{DC406DC7-98C4-423E-A585-FACFDF730810}" srcOrd="5" destOrd="0" presId="urn:microsoft.com/office/officeart/2005/8/layout/radial1"/>
    <dgm:cxn modelId="{193B7BCE-3C85-4E9E-ACE8-537E1DBEDF96}" type="presParOf" srcId="{DC406DC7-98C4-423E-A585-FACFDF730810}" destId="{34F26A02-166B-44D3-87CF-E0B493AC8C54}" srcOrd="0" destOrd="0" presId="urn:microsoft.com/office/officeart/2005/8/layout/radial1"/>
    <dgm:cxn modelId="{25610C6E-DC21-403F-8FAB-63AA039B16D3}" type="presParOf" srcId="{93D575F8-3842-4FA0-9782-64869BE77EDD}" destId="{4BD2BA13-0D86-473C-96DF-0F23E688FD3E}" srcOrd="6" destOrd="0" presId="urn:microsoft.com/office/officeart/2005/8/layout/radial1"/>
    <dgm:cxn modelId="{5409CA6D-9B4D-45F4-99CD-DC0B45B02475}" type="presParOf" srcId="{93D575F8-3842-4FA0-9782-64869BE77EDD}" destId="{13BCA158-7556-4CA2-B427-471764E127C2}" srcOrd="7" destOrd="0" presId="urn:microsoft.com/office/officeart/2005/8/layout/radial1"/>
    <dgm:cxn modelId="{7A5D4442-B8D8-4B9D-9F35-3EC004DCA3CF}" type="presParOf" srcId="{13BCA158-7556-4CA2-B427-471764E127C2}" destId="{9C5D7644-CBD0-4AC6-AA2B-ECBE7AD4ABEE}" srcOrd="0" destOrd="0" presId="urn:microsoft.com/office/officeart/2005/8/layout/radial1"/>
    <dgm:cxn modelId="{E6C7568F-0DC1-440D-874A-F683E3FDF959}" type="presParOf" srcId="{93D575F8-3842-4FA0-9782-64869BE77EDD}" destId="{163A80EF-06F8-4708-B381-4C9FBE252178}" srcOrd="8" destOrd="0" presId="urn:microsoft.com/office/officeart/2005/8/layout/radial1"/>
    <dgm:cxn modelId="{E572831F-AB54-4726-9971-20F7DAB82B97}" type="presParOf" srcId="{93D575F8-3842-4FA0-9782-64869BE77EDD}" destId="{718FAC6D-9961-4C5C-BEED-763CD31F1783}" srcOrd="9" destOrd="0" presId="urn:microsoft.com/office/officeart/2005/8/layout/radial1"/>
    <dgm:cxn modelId="{729F411F-0321-4C8A-9F80-7B64EF16816A}" type="presParOf" srcId="{718FAC6D-9961-4C5C-BEED-763CD31F1783}" destId="{390411D1-A7B7-4D3F-926A-89A1046F2FFF}" srcOrd="0" destOrd="0" presId="urn:microsoft.com/office/officeart/2005/8/layout/radial1"/>
    <dgm:cxn modelId="{A55A312C-B00F-4188-AB14-296DBE235909}" type="presParOf" srcId="{93D575F8-3842-4FA0-9782-64869BE77EDD}" destId="{73680FA9-B7E1-41B9-BDFF-8248F195191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C357B-CE67-4888-BFC7-75D287FBE0EE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A6211C5-07DC-4899-92D8-0CB508B9E551}">
      <dgm:prSet phldrT="[文字]"/>
      <dgm:spPr/>
      <dgm:t>
        <a:bodyPr/>
        <a:lstStyle/>
        <a:p>
          <a:r>
            <a:rPr lang="zh-TW" altLang="en-US" dirty="0" smtClean="0"/>
            <a:t>人事費</a:t>
          </a:r>
          <a:endParaRPr lang="zh-TW" altLang="en-US" dirty="0"/>
        </a:p>
      </dgm:t>
    </dgm:pt>
    <dgm:pt modelId="{13CB2F69-73B3-4EF0-AE5D-5E0789C6D11E}" type="parTrans" cxnId="{F9E8386A-BA03-479B-8D2B-F12253040F40}">
      <dgm:prSet/>
      <dgm:spPr/>
      <dgm:t>
        <a:bodyPr/>
        <a:lstStyle/>
        <a:p>
          <a:endParaRPr lang="zh-TW" altLang="en-US"/>
        </a:p>
      </dgm:t>
    </dgm:pt>
    <dgm:pt modelId="{853EB3BB-315E-4511-B624-5439505FEC7E}" type="sibTrans" cxnId="{F9E8386A-BA03-479B-8D2B-F12253040F40}">
      <dgm:prSet/>
      <dgm:spPr/>
      <dgm:t>
        <a:bodyPr/>
        <a:lstStyle/>
        <a:p>
          <a:endParaRPr lang="zh-TW" altLang="en-US"/>
        </a:p>
      </dgm:t>
    </dgm:pt>
    <dgm:pt modelId="{95766264-A4DA-4387-BB7D-90083171B6F4}">
      <dgm:prSet phldrT="[文字]"/>
      <dgm:spPr/>
      <dgm:t>
        <a:bodyPr/>
        <a:lstStyle/>
        <a:p>
          <a:r>
            <a:rPr lang="zh-TW" altLang="en-US" dirty="0" smtClean="0"/>
            <a:t>業務費</a:t>
          </a:r>
          <a:endParaRPr lang="zh-TW" altLang="en-US" dirty="0"/>
        </a:p>
      </dgm:t>
    </dgm:pt>
    <dgm:pt modelId="{AC919864-67FA-4831-8F8D-017B7474A63B}" type="parTrans" cxnId="{B9578906-9BCA-47B8-89F7-F728D5AD581E}">
      <dgm:prSet/>
      <dgm:spPr/>
      <dgm:t>
        <a:bodyPr/>
        <a:lstStyle/>
        <a:p>
          <a:endParaRPr lang="zh-TW" altLang="en-US"/>
        </a:p>
      </dgm:t>
    </dgm:pt>
    <dgm:pt modelId="{E47A7D40-8BA5-402D-A09A-704A12B77333}" type="sibTrans" cxnId="{B9578906-9BCA-47B8-89F7-F728D5AD581E}">
      <dgm:prSet/>
      <dgm:spPr/>
      <dgm:t>
        <a:bodyPr/>
        <a:lstStyle/>
        <a:p>
          <a:endParaRPr lang="zh-TW" altLang="en-US"/>
        </a:p>
      </dgm:t>
    </dgm:pt>
    <dgm:pt modelId="{E7C4F988-B98A-45BB-BB73-2A602F3BC8FF}">
      <dgm:prSet phldrT="[文字]"/>
      <dgm:spPr/>
      <dgm:t>
        <a:bodyPr/>
        <a:lstStyle/>
        <a:p>
          <a:r>
            <a:rPr lang="zh-TW" altLang="en-US" dirty="0" smtClean="0"/>
            <a:t>雜支</a:t>
          </a:r>
          <a:endParaRPr lang="zh-TW" altLang="en-US" dirty="0"/>
        </a:p>
      </dgm:t>
    </dgm:pt>
    <dgm:pt modelId="{D37A57B8-3657-49C4-B8AD-687391E1FB9B}" type="parTrans" cxnId="{695F49E4-0579-49ED-9660-6F6D4154D65D}">
      <dgm:prSet/>
      <dgm:spPr/>
      <dgm:t>
        <a:bodyPr/>
        <a:lstStyle/>
        <a:p>
          <a:endParaRPr lang="zh-TW" altLang="en-US"/>
        </a:p>
      </dgm:t>
    </dgm:pt>
    <dgm:pt modelId="{E0C43274-9B4C-4A84-BD84-2BCE67EA8D61}" type="sibTrans" cxnId="{695F49E4-0579-49ED-9660-6F6D4154D65D}">
      <dgm:prSet/>
      <dgm:spPr/>
      <dgm:t>
        <a:bodyPr/>
        <a:lstStyle/>
        <a:p>
          <a:endParaRPr lang="zh-TW" altLang="en-US"/>
        </a:p>
      </dgm:t>
    </dgm:pt>
    <dgm:pt modelId="{19BC6139-3251-4F51-ADE7-9181955A41BD}">
      <dgm:prSet/>
      <dgm:spPr/>
      <dgm:t>
        <a:bodyPr/>
        <a:lstStyle/>
        <a:p>
          <a:r>
            <a:rPr lang="zh-TW" altLang="en-US" dirty="0" smtClean="0"/>
            <a:t>補助經費</a:t>
          </a:r>
          <a:endParaRPr lang="zh-TW" altLang="en-US" dirty="0"/>
        </a:p>
      </dgm:t>
    </dgm:pt>
    <dgm:pt modelId="{0BE51C6E-772E-4C34-8A2E-B6C43D414FC7}" type="parTrans" cxnId="{8BBCAB42-CDCB-4A0D-AB2D-C51FF11F2220}">
      <dgm:prSet/>
      <dgm:spPr/>
      <dgm:t>
        <a:bodyPr/>
        <a:lstStyle/>
        <a:p>
          <a:endParaRPr lang="zh-TW" altLang="en-US"/>
        </a:p>
      </dgm:t>
    </dgm:pt>
    <dgm:pt modelId="{16AC54BE-8115-4D2A-A3F2-F22F91539BA2}" type="sibTrans" cxnId="{8BBCAB42-CDCB-4A0D-AB2D-C51FF11F2220}">
      <dgm:prSet/>
      <dgm:spPr/>
      <dgm:t>
        <a:bodyPr/>
        <a:lstStyle/>
        <a:p>
          <a:endParaRPr lang="zh-TW" altLang="en-US"/>
        </a:p>
      </dgm:t>
    </dgm:pt>
    <dgm:pt modelId="{E8B1C460-D715-46E5-A999-4EFC659D5263}">
      <dgm:prSet phldrT="[文字]"/>
      <dgm:spPr/>
      <dgm:t>
        <a:bodyPr/>
        <a:lstStyle/>
        <a:p>
          <a:r>
            <a:rPr lang="zh-TW" altLang="en-US" dirty="0" smtClean="0"/>
            <a:t>設備費</a:t>
          </a:r>
          <a:endParaRPr lang="zh-TW" altLang="en-US" dirty="0"/>
        </a:p>
      </dgm:t>
    </dgm:pt>
    <dgm:pt modelId="{D89DF2ED-36F4-4D01-A212-0F9BF13EB950}" type="parTrans" cxnId="{6BBE6E3A-A93A-45F5-977C-633803C596B4}">
      <dgm:prSet/>
      <dgm:spPr/>
      <dgm:t>
        <a:bodyPr/>
        <a:lstStyle/>
        <a:p>
          <a:endParaRPr lang="zh-TW" altLang="en-US"/>
        </a:p>
      </dgm:t>
    </dgm:pt>
    <dgm:pt modelId="{3BE83A4A-9E28-4C6C-AF57-49BF92CCA65A}" type="sibTrans" cxnId="{6BBE6E3A-A93A-45F5-977C-633803C596B4}">
      <dgm:prSet/>
      <dgm:spPr/>
      <dgm:t>
        <a:bodyPr/>
        <a:lstStyle/>
        <a:p>
          <a:endParaRPr lang="zh-TW" altLang="en-US"/>
        </a:p>
      </dgm:t>
    </dgm:pt>
    <dgm:pt modelId="{CF9CA029-3CC6-42C0-B77A-1DE835CEE438}" type="pres">
      <dgm:prSet presAssocID="{CDBC357B-CE67-4888-BFC7-75D287FBE0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27F470-C0D4-49D6-9586-CF410CF1FE42}" type="pres">
      <dgm:prSet presAssocID="{CDBC357B-CE67-4888-BFC7-75D287FBE0EE}" presName="vNodes" presStyleCnt="0"/>
      <dgm:spPr/>
    </dgm:pt>
    <dgm:pt modelId="{A4D453FE-FDD4-4BA3-A520-9F87B2C93A9C}" type="pres">
      <dgm:prSet presAssocID="{EA6211C5-07DC-4899-92D8-0CB508B9E551}" presName="node" presStyleLbl="node1" presStyleIdx="0" presStyleCnt="5" custScaleX="236549" custLinFactX="-100000" custLinFactNeighborX="-184538" custLinFactNeighborY="-3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96DC31-BDE6-41BC-AE3C-496B9B6A0A64}" type="pres">
      <dgm:prSet presAssocID="{853EB3BB-315E-4511-B624-5439505FEC7E}" presName="spacerT" presStyleCnt="0"/>
      <dgm:spPr/>
    </dgm:pt>
    <dgm:pt modelId="{767F97C8-7F86-4EE6-A88A-DBE34228C2A8}" type="pres">
      <dgm:prSet presAssocID="{853EB3BB-315E-4511-B624-5439505FEC7E}" presName="sibTrans" presStyleLbl="sibTrans2D1" presStyleIdx="0" presStyleCnt="4" custScaleX="236549" custLinFactX="-200000" custLinFactNeighborX="-290583" custLinFactNeighborY="-3101"/>
      <dgm:spPr/>
      <dgm:t>
        <a:bodyPr/>
        <a:lstStyle/>
        <a:p>
          <a:endParaRPr lang="zh-TW" altLang="en-US"/>
        </a:p>
      </dgm:t>
    </dgm:pt>
    <dgm:pt modelId="{6F8A8A18-F373-4F8A-9A6E-B7C3F26C237D}" type="pres">
      <dgm:prSet presAssocID="{853EB3BB-315E-4511-B624-5439505FEC7E}" presName="spacerB" presStyleCnt="0"/>
      <dgm:spPr/>
    </dgm:pt>
    <dgm:pt modelId="{DECF6F6D-3782-43A3-95C7-84D936D504F9}" type="pres">
      <dgm:prSet presAssocID="{95766264-A4DA-4387-BB7D-90083171B6F4}" presName="node" presStyleLbl="node1" presStyleIdx="1" presStyleCnt="5" custScaleX="236549" custLinFactX="-100000" custLinFactNeighborX="-184538" custLinFactNeighborY="-3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4B988C-2CCD-4C86-BA05-C5AADF0C3532}" type="pres">
      <dgm:prSet presAssocID="{E47A7D40-8BA5-402D-A09A-704A12B77333}" presName="spacerT" presStyleCnt="0"/>
      <dgm:spPr/>
    </dgm:pt>
    <dgm:pt modelId="{902CC8F8-209C-462A-A507-71B237037985}" type="pres">
      <dgm:prSet presAssocID="{E47A7D40-8BA5-402D-A09A-704A12B77333}" presName="sibTrans" presStyleLbl="sibTrans2D1" presStyleIdx="1" presStyleCnt="4" custScaleX="236549" custLinFactX="-200000" custLinFactNeighborX="-290583" custLinFactNeighborY="-3101"/>
      <dgm:spPr/>
      <dgm:t>
        <a:bodyPr/>
        <a:lstStyle/>
        <a:p>
          <a:endParaRPr lang="zh-TW" altLang="en-US"/>
        </a:p>
      </dgm:t>
    </dgm:pt>
    <dgm:pt modelId="{A894711C-5FAC-47B8-88BC-4C1F8B26E5B6}" type="pres">
      <dgm:prSet presAssocID="{E47A7D40-8BA5-402D-A09A-704A12B77333}" presName="spacerB" presStyleCnt="0"/>
      <dgm:spPr/>
    </dgm:pt>
    <dgm:pt modelId="{3D40AF20-406E-45D3-910A-00A106573852}" type="pres">
      <dgm:prSet presAssocID="{E7C4F988-B98A-45BB-BB73-2A602F3BC8FF}" presName="node" presStyleLbl="node1" presStyleIdx="2" presStyleCnt="5" custScaleX="236549" custLinFactX="-100000" custLinFactNeighborX="-184538" custLinFactNeighborY="-3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D1B8F5-1B65-4D0D-B38D-83321F89AC95}" type="pres">
      <dgm:prSet presAssocID="{E0C43274-9B4C-4A84-BD84-2BCE67EA8D61}" presName="spacerT" presStyleCnt="0"/>
      <dgm:spPr/>
    </dgm:pt>
    <dgm:pt modelId="{ED511D19-F68D-4B91-8606-F66DEE77B699}" type="pres">
      <dgm:prSet presAssocID="{E0C43274-9B4C-4A84-BD84-2BCE67EA8D61}" presName="sibTrans" presStyleLbl="sibTrans2D1" presStyleIdx="2" presStyleCnt="4" custScaleX="236549" custLinFactX="-200000" custLinFactNeighborX="-290583" custLinFactNeighborY="-3101"/>
      <dgm:spPr/>
      <dgm:t>
        <a:bodyPr/>
        <a:lstStyle/>
        <a:p>
          <a:endParaRPr lang="zh-TW" altLang="en-US"/>
        </a:p>
      </dgm:t>
    </dgm:pt>
    <dgm:pt modelId="{B1311562-77EC-45FF-B314-BBAFF836AC34}" type="pres">
      <dgm:prSet presAssocID="{E0C43274-9B4C-4A84-BD84-2BCE67EA8D61}" presName="spacerB" presStyleCnt="0"/>
      <dgm:spPr/>
    </dgm:pt>
    <dgm:pt modelId="{0C96C95E-3AA2-4954-95F1-DFEB3442C023}" type="pres">
      <dgm:prSet presAssocID="{E8B1C460-D715-46E5-A999-4EFC659D5263}" presName="node" presStyleLbl="node1" presStyleIdx="3" presStyleCnt="5" custScaleX="236549" custLinFactX="-100000" custLinFactNeighborX="-184538" custLinFactNeighborY="-279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A69C8-1479-4842-8FFA-F619ACF6F847}" type="pres">
      <dgm:prSet presAssocID="{CDBC357B-CE67-4888-BFC7-75D287FBE0EE}" presName="sibTransLast" presStyleLbl="sibTrans2D1" presStyleIdx="3" presStyleCnt="4" custAng="10791499" custFlipVert="1" custFlipHor="0" custScaleX="217759" custScaleY="163002" custLinFactX="-100000" custLinFactNeighborX="-127448" custLinFactNeighborY="-1847"/>
      <dgm:spPr/>
      <dgm:t>
        <a:bodyPr/>
        <a:lstStyle/>
        <a:p>
          <a:endParaRPr lang="zh-TW" altLang="en-US"/>
        </a:p>
      </dgm:t>
    </dgm:pt>
    <dgm:pt modelId="{0D1EAEB8-3C38-4787-99C1-426A8E29C47F}" type="pres">
      <dgm:prSet presAssocID="{CDBC357B-CE67-4888-BFC7-75D287FBE0EE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B6345AE3-AB81-470C-AC3F-39EA87F0208E}" type="pres">
      <dgm:prSet presAssocID="{CDBC357B-CE67-4888-BFC7-75D287FBE0EE}" presName="lastNode" presStyleLbl="node1" presStyleIdx="4" presStyleCnt="5" custLinFactX="-100000" custLinFactNeighborX="-168237" custLinFactNeighborY="-2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BE6E3A-A93A-45F5-977C-633803C596B4}" srcId="{CDBC357B-CE67-4888-BFC7-75D287FBE0EE}" destId="{E8B1C460-D715-46E5-A999-4EFC659D5263}" srcOrd="3" destOrd="0" parTransId="{D89DF2ED-36F4-4D01-A212-0F9BF13EB950}" sibTransId="{3BE83A4A-9E28-4C6C-AF57-49BF92CCA65A}"/>
    <dgm:cxn modelId="{FC7E1365-A9B6-41B2-B1A1-6189F9C551AA}" type="presOf" srcId="{E7C4F988-B98A-45BB-BB73-2A602F3BC8FF}" destId="{3D40AF20-406E-45D3-910A-00A106573852}" srcOrd="0" destOrd="0" presId="urn:microsoft.com/office/officeart/2005/8/layout/equation2"/>
    <dgm:cxn modelId="{5F39EFE4-8661-449B-92A5-A59B0778A3DB}" type="presOf" srcId="{E0C43274-9B4C-4A84-BD84-2BCE67EA8D61}" destId="{ED511D19-F68D-4B91-8606-F66DEE77B699}" srcOrd="0" destOrd="0" presId="urn:microsoft.com/office/officeart/2005/8/layout/equation2"/>
    <dgm:cxn modelId="{F9E8386A-BA03-479B-8D2B-F12253040F40}" srcId="{CDBC357B-CE67-4888-BFC7-75D287FBE0EE}" destId="{EA6211C5-07DC-4899-92D8-0CB508B9E551}" srcOrd="0" destOrd="0" parTransId="{13CB2F69-73B3-4EF0-AE5D-5E0789C6D11E}" sibTransId="{853EB3BB-315E-4511-B624-5439505FEC7E}"/>
    <dgm:cxn modelId="{C5DF1AEA-E4FE-4B08-A0F0-79BC14DB6699}" type="presOf" srcId="{3BE83A4A-9E28-4C6C-AF57-49BF92CCA65A}" destId="{0D1EAEB8-3C38-4787-99C1-426A8E29C47F}" srcOrd="1" destOrd="0" presId="urn:microsoft.com/office/officeart/2005/8/layout/equation2"/>
    <dgm:cxn modelId="{B9578906-9BCA-47B8-89F7-F728D5AD581E}" srcId="{CDBC357B-CE67-4888-BFC7-75D287FBE0EE}" destId="{95766264-A4DA-4387-BB7D-90083171B6F4}" srcOrd="1" destOrd="0" parTransId="{AC919864-67FA-4831-8F8D-017B7474A63B}" sibTransId="{E47A7D40-8BA5-402D-A09A-704A12B77333}"/>
    <dgm:cxn modelId="{A124AAC1-B27B-4924-B5E7-C550D24CAB9B}" type="presOf" srcId="{CDBC357B-CE67-4888-BFC7-75D287FBE0EE}" destId="{CF9CA029-3CC6-42C0-B77A-1DE835CEE438}" srcOrd="0" destOrd="0" presId="urn:microsoft.com/office/officeart/2005/8/layout/equation2"/>
    <dgm:cxn modelId="{75954D67-B218-49BD-9D90-AA05FC3CBF82}" type="presOf" srcId="{3BE83A4A-9E28-4C6C-AF57-49BF92CCA65A}" destId="{219A69C8-1479-4842-8FFA-F619ACF6F847}" srcOrd="0" destOrd="0" presId="urn:microsoft.com/office/officeart/2005/8/layout/equation2"/>
    <dgm:cxn modelId="{13FA6A55-4C8B-407A-8A80-40BB477E6608}" type="presOf" srcId="{E47A7D40-8BA5-402D-A09A-704A12B77333}" destId="{902CC8F8-209C-462A-A507-71B237037985}" srcOrd="0" destOrd="0" presId="urn:microsoft.com/office/officeart/2005/8/layout/equation2"/>
    <dgm:cxn modelId="{B9F6A7BE-F347-4A3C-BD87-2FA3D0271A12}" type="presOf" srcId="{853EB3BB-315E-4511-B624-5439505FEC7E}" destId="{767F97C8-7F86-4EE6-A88A-DBE34228C2A8}" srcOrd="0" destOrd="0" presId="urn:microsoft.com/office/officeart/2005/8/layout/equation2"/>
    <dgm:cxn modelId="{8BBCAB42-CDCB-4A0D-AB2D-C51FF11F2220}" srcId="{CDBC357B-CE67-4888-BFC7-75D287FBE0EE}" destId="{19BC6139-3251-4F51-ADE7-9181955A41BD}" srcOrd="4" destOrd="0" parTransId="{0BE51C6E-772E-4C34-8A2E-B6C43D414FC7}" sibTransId="{16AC54BE-8115-4D2A-A3F2-F22F91539BA2}"/>
    <dgm:cxn modelId="{7BA300EA-E0AE-45A1-940B-FA2ADA2BC1BA}" type="presOf" srcId="{E8B1C460-D715-46E5-A999-4EFC659D5263}" destId="{0C96C95E-3AA2-4954-95F1-DFEB3442C023}" srcOrd="0" destOrd="0" presId="urn:microsoft.com/office/officeart/2005/8/layout/equation2"/>
    <dgm:cxn modelId="{66ABA1FF-6EE1-4B9E-B040-DB618FE15901}" type="presOf" srcId="{95766264-A4DA-4387-BB7D-90083171B6F4}" destId="{DECF6F6D-3782-43A3-95C7-84D936D504F9}" srcOrd="0" destOrd="0" presId="urn:microsoft.com/office/officeart/2005/8/layout/equation2"/>
    <dgm:cxn modelId="{695F49E4-0579-49ED-9660-6F6D4154D65D}" srcId="{CDBC357B-CE67-4888-BFC7-75D287FBE0EE}" destId="{E7C4F988-B98A-45BB-BB73-2A602F3BC8FF}" srcOrd="2" destOrd="0" parTransId="{D37A57B8-3657-49C4-B8AD-687391E1FB9B}" sibTransId="{E0C43274-9B4C-4A84-BD84-2BCE67EA8D61}"/>
    <dgm:cxn modelId="{F2FB3C72-DA4A-44E8-8694-F96F50939A81}" type="presOf" srcId="{EA6211C5-07DC-4899-92D8-0CB508B9E551}" destId="{A4D453FE-FDD4-4BA3-A520-9F87B2C93A9C}" srcOrd="0" destOrd="0" presId="urn:microsoft.com/office/officeart/2005/8/layout/equation2"/>
    <dgm:cxn modelId="{70461CE3-1D69-4191-868A-6D7D535C7C69}" type="presOf" srcId="{19BC6139-3251-4F51-ADE7-9181955A41BD}" destId="{B6345AE3-AB81-470C-AC3F-39EA87F0208E}" srcOrd="0" destOrd="0" presId="urn:microsoft.com/office/officeart/2005/8/layout/equation2"/>
    <dgm:cxn modelId="{AB925F11-89BC-4731-ADA3-D7B2AFF6AB0A}" type="presParOf" srcId="{CF9CA029-3CC6-42C0-B77A-1DE835CEE438}" destId="{A627F470-C0D4-49D6-9586-CF410CF1FE42}" srcOrd="0" destOrd="0" presId="urn:microsoft.com/office/officeart/2005/8/layout/equation2"/>
    <dgm:cxn modelId="{B5069F26-4E95-404E-BB38-4B3336AB63BF}" type="presParOf" srcId="{A627F470-C0D4-49D6-9586-CF410CF1FE42}" destId="{A4D453FE-FDD4-4BA3-A520-9F87B2C93A9C}" srcOrd="0" destOrd="0" presId="urn:microsoft.com/office/officeart/2005/8/layout/equation2"/>
    <dgm:cxn modelId="{60739CF7-DCC0-4CE6-9563-6B291F66710A}" type="presParOf" srcId="{A627F470-C0D4-49D6-9586-CF410CF1FE42}" destId="{FD96DC31-BDE6-41BC-AE3C-496B9B6A0A64}" srcOrd="1" destOrd="0" presId="urn:microsoft.com/office/officeart/2005/8/layout/equation2"/>
    <dgm:cxn modelId="{EDD12CCC-E80E-42D1-851F-1B6A56DBBA88}" type="presParOf" srcId="{A627F470-C0D4-49D6-9586-CF410CF1FE42}" destId="{767F97C8-7F86-4EE6-A88A-DBE34228C2A8}" srcOrd="2" destOrd="0" presId="urn:microsoft.com/office/officeart/2005/8/layout/equation2"/>
    <dgm:cxn modelId="{D97E4D13-E6C2-4A16-8A23-8BD56D3861AB}" type="presParOf" srcId="{A627F470-C0D4-49D6-9586-CF410CF1FE42}" destId="{6F8A8A18-F373-4F8A-9A6E-B7C3F26C237D}" srcOrd="3" destOrd="0" presId="urn:microsoft.com/office/officeart/2005/8/layout/equation2"/>
    <dgm:cxn modelId="{3ED24407-4EF4-46A7-AC73-ED32816189E4}" type="presParOf" srcId="{A627F470-C0D4-49D6-9586-CF410CF1FE42}" destId="{DECF6F6D-3782-43A3-95C7-84D936D504F9}" srcOrd="4" destOrd="0" presId="urn:microsoft.com/office/officeart/2005/8/layout/equation2"/>
    <dgm:cxn modelId="{C8227C1D-F0CB-4B8F-8800-4C32B64850C8}" type="presParOf" srcId="{A627F470-C0D4-49D6-9586-CF410CF1FE42}" destId="{F84B988C-2CCD-4C86-BA05-C5AADF0C3532}" srcOrd="5" destOrd="0" presId="urn:microsoft.com/office/officeart/2005/8/layout/equation2"/>
    <dgm:cxn modelId="{0AE25256-1414-4279-8089-D024162C465B}" type="presParOf" srcId="{A627F470-C0D4-49D6-9586-CF410CF1FE42}" destId="{902CC8F8-209C-462A-A507-71B237037985}" srcOrd="6" destOrd="0" presId="urn:microsoft.com/office/officeart/2005/8/layout/equation2"/>
    <dgm:cxn modelId="{DAC8A2AD-F520-423F-847E-27042D614F87}" type="presParOf" srcId="{A627F470-C0D4-49D6-9586-CF410CF1FE42}" destId="{A894711C-5FAC-47B8-88BC-4C1F8B26E5B6}" srcOrd="7" destOrd="0" presId="urn:microsoft.com/office/officeart/2005/8/layout/equation2"/>
    <dgm:cxn modelId="{A8ED2856-410A-4C94-B87B-234E5799B8CF}" type="presParOf" srcId="{A627F470-C0D4-49D6-9586-CF410CF1FE42}" destId="{3D40AF20-406E-45D3-910A-00A106573852}" srcOrd="8" destOrd="0" presId="urn:microsoft.com/office/officeart/2005/8/layout/equation2"/>
    <dgm:cxn modelId="{5B6F86D8-EE1D-4143-9FE4-5CD586A1C151}" type="presParOf" srcId="{A627F470-C0D4-49D6-9586-CF410CF1FE42}" destId="{5DD1B8F5-1B65-4D0D-B38D-83321F89AC95}" srcOrd="9" destOrd="0" presId="urn:microsoft.com/office/officeart/2005/8/layout/equation2"/>
    <dgm:cxn modelId="{852B2A5E-8797-4783-BCF6-66E141B731CB}" type="presParOf" srcId="{A627F470-C0D4-49D6-9586-CF410CF1FE42}" destId="{ED511D19-F68D-4B91-8606-F66DEE77B699}" srcOrd="10" destOrd="0" presId="urn:microsoft.com/office/officeart/2005/8/layout/equation2"/>
    <dgm:cxn modelId="{F1232A55-102D-45F3-B60C-269CCA8DD5F8}" type="presParOf" srcId="{A627F470-C0D4-49D6-9586-CF410CF1FE42}" destId="{B1311562-77EC-45FF-B314-BBAFF836AC34}" srcOrd="11" destOrd="0" presId="urn:microsoft.com/office/officeart/2005/8/layout/equation2"/>
    <dgm:cxn modelId="{A4794A55-6346-433C-B4C2-62ACB0D811BF}" type="presParOf" srcId="{A627F470-C0D4-49D6-9586-CF410CF1FE42}" destId="{0C96C95E-3AA2-4954-95F1-DFEB3442C023}" srcOrd="12" destOrd="0" presId="urn:microsoft.com/office/officeart/2005/8/layout/equation2"/>
    <dgm:cxn modelId="{829C35F6-B2DA-4268-B39D-626D2522296F}" type="presParOf" srcId="{CF9CA029-3CC6-42C0-B77A-1DE835CEE438}" destId="{219A69C8-1479-4842-8FFA-F619ACF6F847}" srcOrd="1" destOrd="0" presId="urn:microsoft.com/office/officeart/2005/8/layout/equation2"/>
    <dgm:cxn modelId="{987FA04C-C89E-4949-83B2-A524093263FB}" type="presParOf" srcId="{219A69C8-1479-4842-8FFA-F619ACF6F847}" destId="{0D1EAEB8-3C38-4787-99C1-426A8E29C47F}" srcOrd="0" destOrd="0" presId="urn:microsoft.com/office/officeart/2005/8/layout/equation2"/>
    <dgm:cxn modelId="{10EA1365-1975-46F0-ABC9-AC6B15EFC448}" type="presParOf" srcId="{CF9CA029-3CC6-42C0-B77A-1DE835CEE438}" destId="{B6345AE3-AB81-470C-AC3F-39EA87F0208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ACE6A-FEA1-48C4-8834-69B21C45DBE8}">
      <dsp:nvSpPr>
        <dsp:cNvPr id="0" name=""/>
        <dsp:cNvSpPr/>
      </dsp:nvSpPr>
      <dsp:spPr>
        <a:xfrm>
          <a:off x="2761088" y="1774563"/>
          <a:ext cx="2423604" cy="1362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教發中心</a:t>
          </a:r>
          <a:endParaRPr lang="zh-TW" altLang="en-US" sz="3100" b="1" kern="1200" dirty="0"/>
        </a:p>
      </dsp:txBody>
      <dsp:txXfrm>
        <a:off x="3116017" y="1974128"/>
        <a:ext cx="1713746" cy="963586"/>
      </dsp:txXfrm>
    </dsp:sp>
    <dsp:sp modelId="{BBC33E77-BFD3-4159-AC59-AE5E78F13F20}">
      <dsp:nvSpPr>
        <dsp:cNvPr id="0" name=""/>
        <dsp:cNvSpPr/>
      </dsp:nvSpPr>
      <dsp:spPr>
        <a:xfrm rot="16200000">
          <a:off x="3768423" y="1554583"/>
          <a:ext cx="408933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408933" y="1551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68423" y="1559873"/>
        <a:ext cx="408933" cy="20446"/>
      </dsp:txXfrm>
    </dsp:sp>
    <dsp:sp modelId="{ADCB724A-B1EC-408C-AF8B-12E041E77151}">
      <dsp:nvSpPr>
        <dsp:cNvPr id="0" name=""/>
        <dsp:cNvSpPr/>
      </dsp:nvSpPr>
      <dsp:spPr>
        <a:xfrm>
          <a:off x="2760972" y="2913"/>
          <a:ext cx="2423836" cy="13627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校務專款</a:t>
          </a:r>
          <a:endParaRPr lang="zh-TW" altLang="en-US" sz="1800" b="1" kern="1200" dirty="0"/>
        </a:p>
      </dsp:txBody>
      <dsp:txXfrm>
        <a:off x="3115935" y="202478"/>
        <a:ext cx="1713910" cy="963586"/>
      </dsp:txXfrm>
    </dsp:sp>
    <dsp:sp modelId="{0F7E6DD1-6063-4D31-8A5A-82872AD093D8}">
      <dsp:nvSpPr>
        <dsp:cNvPr id="0" name=""/>
        <dsp:cNvSpPr/>
      </dsp:nvSpPr>
      <dsp:spPr>
        <a:xfrm rot="20520281">
          <a:off x="5011590" y="2032704"/>
          <a:ext cx="432871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432871" y="1551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011590" y="2037394"/>
        <a:ext cx="432871" cy="21643"/>
      </dsp:txXfrm>
    </dsp:sp>
    <dsp:sp modelId="{FB7C3387-7955-466E-B1F5-346FA9C2C463}">
      <dsp:nvSpPr>
        <dsp:cNvPr id="0" name=""/>
        <dsp:cNvSpPr/>
      </dsp:nvSpPr>
      <dsp:spPr>
        <a:xfrm>
          <a:off x="5294507" y="973952"/>
          <a:ext cx="2286188" cy="136271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公民素養陶塑計畫</a:t>
          </a:r>
          <a:endParaRPr lang="zh-TW" altLang="en-US" sz="1800" b="1" kern="1200" dirty="0"/>
        </a:p>
      </dsp:txBody>
      <dsp:txXfrm>
        <a:off x="5629311" y="1173517"/>
        <a:ext cx="1616580" cy="963586"/>
      </dsp:txXfrm>
    </dsp:sp>
    <dsp:sp modelId="{DC406DC7-98C4-423E-A585-FACFDF730810}">
      <dsp:nvSpPr>
        <dsp:cNvPr id="0" name=""/>
        <dsp:cNvSpPr/>
      </dsp:nvSpPr>
      <dsp:spPr>
        <a:xfrm rot="2052346">
          <a:off x="4686784" y="3155501"/>
          <a:ext cx="676212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676212" y="1551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86784" y="3154109"/>
        <a:ext cx="676212" cy="33810"/>
      </dsp:txXfrm>
    </dsp:sp>
    <dsp:sp modelId="{4BD2BA13-0D86-473C-96DF-0F23E688FD3E}">
      <dsp:nvSpPr>
        <dsp:cNvPr id="0" name=""/>
        <dsp:cNvSpPr/>
      </dsp:nvSpPr>
      <dsp:spPr>
        <a:xfrm>
          <a:off x="4862748" y="3205303"/>
          <a:ext cx="2429914" cy="136271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高東屏區域教學資源中心計畫</a:t>
          </a:r>
          <a:endParaRPr lang="zh-TW" altLang="en-US" sz="1700" b="1" kern="1200" dirty="0"/>
        </a:p>
      </dsp:txBody>
      <dsp:txXfrm>
        <a:off x="5218601" y="3404868"/>
        <a:ext cx="1718208" cy="963586"/>
      </dsp:txXfrm>
    </dsp:sp>
    <dsp:sp modelId="{13BCA158-7556-4CA2-B427-471764E127C2}">
      <dsp:nvSpPr>
        <dsp:cNvPr id="0" name=""/>
        <dsp:cNvSpPr/>
      </dsp:nvSpPr>
      <dsp:spPr>
        <a:xfrm rot="8540575">
          <a:off x="2772078" y="3157223"/>
          <a:ext cx="54385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543850" y="1551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772078" y="3159140"/>
        <a:ext cx="543850" cy="27192"/>
      </dsp:txXfrm>
    </dsp:sp>
    <dsp:sp modelId="{163A80EF-06F8-4708-B381-4C9FBE252178}">
      <dsp:nvSpPr>
        <dsp:cNvPr id="0" name=""/>
        <dsp:cNvSpPr/>
      </dsp:nvSpPr>
      <dsp:spPr>
        <a:xfrm>
          <a:off x="925119" y="3205304"/>
          <a:ext cx="2387479" cy="136271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教學卓越協助方案</a:t>
          </a:r>
          <a:endParaRPr lang="zh-TW" altLang="en-US" sz="1700" b="1" kern="1200" dirty="0"/>
        </a:p>
      </dsp:txBody>
      <dsp:txXfrm>
        <a:off x="1274757" y="3404869"/>
        <a:ext cx="1688203" cy="963586"/>
      </dsp:txXfrm>
    </dsp:sp>
    <dsp:sp modelId="{718FAC6D-9961-4C5C-BEED-763CD31F1783}">
      <dsp:nvSpPr>
        <dsp:cNvPr id="0" name=""/>
        <dsp:cNvSpPr/>
      </dsp:nvSpPr>
      <dsp:spPr>
        <a:xfrm rot="11748391">
          <a:off x="2452155" y="2073144"/>
          <a:ext cx="446827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446827" y="1551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452155" y="2077486"/>
        <a:ext cx="446827" cy="22341"/>
      </dsp:txXfrm>
    </dsp:sp>
    <dsp:sp modelId="{73680FA9-B7E1-41B9-BDFF-8248F1951918}">
      <dsp:nvSpPr>
        <dsp:cNvPr id="0" name=""/>
        <dsp:cNvSpPr/>
      </dsp:nvSpPr>
      <dsp:spPr>
        <a:xfrm>
          <a:off x="216256" y="1045926"/>
          <a:ext cx="2365607" cy="136271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大專校院協助高中優質精進計畫</a:t>
          </a:r>
          <a:endParaRPr lang="zh-TW" altLang="en-US" sz="1700" b="1" kern="1200" dirty="0"/>
        </a:p>
      </dsp:txBody>
      <dsp:txXfrm>
        <a:off x="562691" y="1245491"/>
        <a:ext cx="1672737" cy="963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53FE-FDD4-4BA3-A520-9F87B2C93A9C}">
      <dsp:nvSpPr>
        <dsp:cNvPr id="0" name=""/>
        <dsp:cNvSpPr/>
      </dsp:nvSpPr>
      <dsp:spPr>
        <a:xfrm>
          <a:off x="0" y="619"/>
          <a:ext cx="1734865" cy="7334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人事費</a:t>
          </a:r>
          <a:endParaRPr lang="zh-TW" altLang="en-US" sz="2900" kern="1200" dirty="0"/>
        </a:p>
      </dsp:txBody>
      <dsp:txXfrm>
        <a:off x="254065" y="108024"/>
        <a:ext cx="1226735" cy="518596"/>
      </dsp:txXfrm>
    </dsp:sp>
    <dsp:sp modelId="{767F97C8-7F86-4EE6-A88A-DBE34228C2A8}">
      <dsp:nvSpPr>
        <dsp:cNvPr id="0" name=""/>
        <dsp:cNvSpPr/>
      </dsp:nvSpPr>
      <dsp:spPr>
        <a:xfrm>
          <a:off x="342839" y="793578"/>
          <a:ext cx="1006221" cy="42537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476214" y="956241"/>
        <a:ext cx="739471" cy="100049"/>
      </dsp:txXfrm>
    </dsp:sp>
    <dsp:sp modelId="{DECF6F6D-3782-43A3-95C7-84D936D504F9}">
      <dsp:nvSpPr>
        <dsp:cNvPr id="0" name=""/>
        <dsp:cNvSpPr/>
      </dsp:nvSpPr>
      <dsp:spPr>
        <a:xfrm>
          <a:off x="0" y="1278506"/>
          <a:ext cx="1734865" cy="733406"/>
        </a:xfrm>
        <a:prstGeom prst="ellipse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業務費</a:t>
          </a:r>
          <a:endParaRPr lang="zh-TW" altLang="en-US" sz="2900" kern="1200" dirty="0"/>
        </a:p>
      </dsp:txBody>
      <dsp:txXfrm>
        <a:off x="254065" y="1385911"/>
        <a:ext cx="1226735" cy="518596"/>
      </dsp:txXfrm>
    </dsp:sp>
    <dsp:sp modelId="{902CC8F8-209C-462A-A507-71B237037985}">
      <dsp:nvSpPr>
        <dsp:cNvPr id="0" name=""/>
        <dsp:cNvSpPr/>
      </dsp:nvSpPr>
      <dsp:spPr>
        <a:xfrm>
          <a:off x="342839" y="2071465"/>
          <a:ext cx="1006221" cy="425375"/>
        </a:xfrm>
        <a:prstGeom prst="mathPlus">
          <a:avLst/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476214" y="2234128"/>
        <a:ext cx="739471" cy="100049"/>
      </dsp:txXfrm>
    </dsp:sp>
    <dsp:sp modelId="{3D40AF20-406E-45D3-910A-00A106573852}">
      <dsp:nvSpPr>
        <dsp:cNvPr id="0" name=""/>
        <dsp:cNvSpPr/>
      </dsp:nvSpPr>
      <dsp:spPr>
        <a:xfrm>
          <a:off x="0" y="2556393"/>
          <a:ext cx="1734865" cy="733406"/>
        </a:xfrm>
        <a:prstGeom prst="ellipse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雜支</a:t>
          </a:r>
          <a:endParaRPr lang="zh-TW" altLang="en-US" sz="2900" kern="1200" dirty="0"/>
        </a:p>
      </dsp:txBody>
      <dsp:txXfrm>
        <a:off x="254065" y="2663798"/>
        <a:ext cx="1226735" cy="518596"/>
      </dsp:txXfrm>
    </dsp:sp>
    <dsp:sp modelId="{ED511D19-F68D-4B91-8606-F66DEE77B699}">
      <dsp:nvSpPr>
        <dsp:cNvPr id="0" name=""/>
        <dsp:cNvSpPr/>
      </dsp:nvSpPr>
      <dsp:spPr>
        <a:xfrm>
          <a:off x="342839" y="3349352"/>
          <a:ext cx="1006221" cy="425375"/>
        </a:xfrm>
        <a:prstGeom prst="mathPlus">
          <a:avLst/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476214" y="3512015"/>
        <a:ext cx="739471" cy="100049"/>
      </dsp:txXfrm>
    </dsp:sp>
    <dsp:sp modelId="{0C96C95E-3AA2-4954-95F1-DFEB3442C023}">
      <dsp:nvSpPr>
        <dsp:cNvPr id="0" name=""/>
        <dsp:cNvSpPr/>
      </dsp:nvSpPr>
      <dsp:spPr>
        <a:xfrm>
          <a:off x="0" y="3819465"/>
          <a:ext cx="1734865" cy="733406"/>
        </a:xfrm>
        <a:prstGeom prst="ellipse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設備費</a:t>
          </a:r>
          <a:endParaRPr lang="zh-TW" altLang="en-US" sz="2900" kern="1200" dirty="0"/>
        </a:p>
      </dsp:txBody>
      <dsp:txXfrm>
        <a:off x="254065" y="3926870"/>
        <a:ext cx="1226735" cy="518596"/>
      </dsp:txXfrm>
    </dsp:sp>
    <dsp:sp modelId="{219A69C8-1479-4842-8FFA-F619ACF6F847}">
      <dsp:nvSpPr>
        <dsp:cNvPr id="0" name=""/>
        <dsp:cNvSpPr/>
      </dsp:nvSpPr>
      <dsp:spPr>
        <a:xfrm rot="21596761" flipV="1">
          <a:off x="1785601" y="2053479"/>
          <a:ext cx="576259" cy="444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10800000">
        <a:off x="1785601" y="2142485"/>
        <a:ext cx="442845" cy="266827"/>
      </dsp:txXfrm>
    </dsp:sp>
    <dsp:sp modelId="{B6345AE3-AB81-470C-AC3F-39EA87F0208E}">
      <dsp:nvSpPr>
        <dsp:cNvPr id="0" name=""/>
        <dsp:cNvSpPr/>
      </dsp:nvSpPr>
      <dsp:spPr>
        <a:xfrm>
          <a:off x="2433464" y="1549146"/>
          <a:ext cx="1466812" cy="1466812"/>
        </a:xfrm>
        <a:prstGeom prst="ellipse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補助經費</a:t>
          </a:r>
          <a:endParaRPr lang="zh-TW" altLang="en-US" sz="3100" kern="1200" dirty="0"/>
        </a:p>
      </dsp:txBody>
      <dsp:txXfrm>
        <a:off x="2648274" y="1763956"/>
        <a:ext cx="1037192" cy="1037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7A9B-F2BB-4B7E-8EBE-173CBFA5952B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46FE-75F3-4A93-9306-DF0536C3F0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48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6D00-0468-415C-9404-92E811ED8572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3DF5-638A-4C88-B942-ED3E8C46DD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48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3DF5-638A-4C88-B942-ED3E8C46DD2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7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D75F3E-A94A-4EC2-B3EA-DF745DBEAD8A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B6817A3-B9FE-41D5-9FA9-F8E085FEB7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cc.nttu.edu.tw/files/15-1033-20406,c3894-1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op100.nthu.edu.tw/userfile/file/use97092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ec.nttu.edu.tw/ezfiles/25/1025/img/445/10102007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tl.ntou.edu.tw/files/rules/OuterRules10011.doc" TargetMode="External"/><Relationship Id="rId2" Type="http://schemas.openxmlformats.org/officeDocument/2006/relationships/hyperlink" Target="http://acc.nttu.edu.tw/ezfiles/33/1033/attach/63/pta_16765_802600_46590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108356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報告人：教學發展中心馮行政助理聖雯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</a:rPr>
              <a:t>教育部補助計畫</a:t>
            </a:r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r>
              <a:rPr lang="zh-TW" altLang="en-US" b="1" dirty="0" smtClean="0">
                <a:latin typeface="+mj-ea"/>
              </a:rPr>
              <a:t>執行與核銷注意事項</a:t>
            </a:r>
            <a:endParaRPr lang="zh-TW" altLang="en-US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28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經費支用注意事項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計畫受管考委員會監督，如未達每月預定執行率將進行滾動式經費</a:t>
            </a:r>
            <a:r>
              <a:rPr lang="zh-TW" altLang="en-US" dirty="0" smtClean="0"/>
              <a:t>修正。</a:t>
            </a:r>
            <a:endParaRPr lang="zh-TW" altLang="en-US" dirty="0"/>
          </a:p>
          <a:p>
            <a:r>
              <a:rPr lang="zh-TW" altLang="en-US" dirty="0"/>
              <a:t>各項計畫活動請於結束一周內核銷</a:t>
            </a:r>
            <a:r>
              <a:rPr lang="zh-TW" altLang="en-US" dirty="0" smtClean="0"/>
              <a:t>完畢</a:t>
            </a:r>
            <a:endParaRPr lang="en-US" altLang="zh-TW" dirty="0" smtClean="0"/>
          </a:p>
          <a:p>
            <a:r>
              <a:rPr lang="zh-TW" altLang="en-US" dirty="0"/>
              <a:t>代墊不可超過一萬</a:t>
            </a:r>
            <a:r>
              <a:rPr lang="zh-TW" altLang="en-US" dirty="0" smtClean="0"/>
              <a:t>元。</a:t>
            </a:r>
            <a:endParaRPr lang="en-US" altLang="zh-TW" dirty="0"/>
          </a:p>
          <a:p>
            <a:r>
              <a:rPr lang="zh-TW" altLang="en-US" dirty="0" smtClean="0"/>
              <a:t>跨年度計畫，仍依主計室公告年度關帳，</a:t>
            </a:r>
            <a:r>
              <a:rPr lang="en-US" altLang="zh-TW" dirty="0" smtClean="0"/>
              <a:t>102</a:t>
            </a:r>
            <a:r>
              <a:rPr lang="zh-TW" altLang="en-US" dirty="0" smtClean="0"/>
              <a:t>年支用單據仍須於</a:t>
            </a:r>
            <a:r>
              <a:rPr lang="en-US" altLang="zh-TW" dirty="0" smtClean="0">
                <a:solidFill>
                  <a:srgbClr val="FF0000"/>
                </a:solidFill>
              </a:rPr>
              <a:t>102</a:t>
            </a:r>
            <a:r>
              <a:rPr lang="zh-TW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31</a:t>
            </a:r>
            <a:r>
              <a:rPr lang="zh-TW" altLang="en-US" dirty="0" smtClean="0">
                <a:solidFill>
                  <a:srgbClr val="FF0000"/>
                </a:solidFill>
              </a:rPr>
              <a:t>日前</a:t>
            </a:r>
            <a:r>
              <a:rPr lang="zh-TW" altLang="en-US" dirty="0" smtClean="0"/>
              <a:t>核銷完畢，逾期不再受理。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關帳後所辦理活動須於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日內核銷完畢，請確認所有單據是否核銷完成，如果遲遲未完成核銷，請追蹤所在位置，找出來</a:t>
            </a:r>
            <a:r>
              <a:rPr lang="zh-TW" altLang="en-US" dirty="0" smtClean="0">
                <a:solidFill>
                  <a:srgbClr val="0070C0"/>
                </a:solidFill>
              </a:rPr>
              <a:t>親自送件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</a:rPr>
              <a:t>PS.</a:t>
            </a:r>
            <a:r>
              <a:rPr lang="zh-TW" altLang="en-US" sz="1800" dirty="0" smtClean="0">
                <a:solidFill>
                  <a:srgbClr val="FF0000"/>
                </a:solidFill>
              </a:rPr>
              <a:t>顯示未審代表還沒到主計室，請依核銷程序去找</a:t>
            </a:r>
            <a:r>
              <a:rPr lang="zh-TW" altLang="en-US" sz="1800" dirty="0">
                <a:solidFill>
                  <a:srgbClr val="FF0000"/>
                </a:solidFill>
              </a:rPr>
              <a:t>，</a:t>
            </a:r>
            <a:r>
              <a:rPr lang="zh-TW" altLang="en-US" sz="1800" dirty="0" smtClean="0">
                <a:solidFill>
                  <a:srgbClr val="FF0000"/>
                </a:solidFill>
              </a:rPr>
              <a:t>已審未結請打電話問主計室承辦人</a:t>
            </a:r>
            <a:endParaRPr lang="en-US" altLang="zh-TW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請購、核銷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6250" r="14923" b="27441"/>
          <a:stretch/>
        </p:blipFill>
        <p:spPr bwMode="auto">
          <a:xfrm>
            <a:off x="222920" y="1412776"/>
            <a:ext cx="6696744" cy="52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59925" y="2861319"/>
            <a:ext cx="5892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V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                              請購後，備齊採購項目、規格送事務組辦理     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57159" y="3088010"/>
            <a:ext cx="718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V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                              請購後，備齊</a:t>
            </a:r>
            <a:r>
              <a:rPr lang="zh-TW" altLang="en-US" sz="1600" b="1" dirty="0">
                <a:solidFill>
                  <a:srgbClr val="FF0000"/>
                </a:solidFill>
              </a:rPr>
              <a:t>採購項目、規格送事務組辦理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57159" y="3338457"/>
            <a:ext cx="718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V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                              請購後，請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1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間廠商進行估價，自行採購，核銷時附估價單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57159" y="3563339"/>
            <a:ext cx="718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V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                              請購後，請自行採購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67136" y="5326469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V                                            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講座鐘點、工讀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請參考</a:t>
            </a:r>
            <a:r>
              <a:rPr lang="zh-TW" altLang="en-US" sz="1600" b="1" dirty="0" smtClean="0">
                <a:solidFill>
                  <a:srgbClr val="FF0000"/>
                </a:solidFill>
                <a:hlinkClick r:id="rId3"/>
              </a:rPr>
              <a:t>二代健保說明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)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66811" y="4833534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V                                            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差旅費、競賽獎金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核銷單據</a:t>
            </a:r>
            <a:r>
              <a:rPr lang="en-US" altLang="zh-TW" dirty="0" smtClean="0"/>
              <a:t>-</a:t>
            </a:r>
            <a:r>
              <a:rPr lang="zh-TW" altLang="en-US" dirty="0"/>
              <a:t>免用統一發票收據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17535" r="16122" b="11741"/>
          <a:stretch/>
        </p:blipFill>
        <p:spPr>
          <a:xfrm>
            <a:off x="901328" y="1556792"/>
            <a:ext cx="7199064" cy="451300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51720" y="2204864"/>
            <a:ext cx="186003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國立臺東大學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63688" y="3638915"/>
            <a:ext cx="331236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品名、單價及數量要填寫完整</a:t>
            </a:r>
            <a:endParaRPr lang="en-US" altLang="zh-TW" sz="16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63688" y="2915166"/>
            <a:ext cx="514857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 便當                           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1</a:t>
            </a:r>
            <a:r>
              <a:rPr lang="zh-TW" altLang="en-US" sz="16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800</a:t>
            </a:r>
            <a:endParaRPr lang="en-US" altLang="zh-TW" sz="1600" dirty="0">
              <a:solidFill>
                <a:srgbClr val="FF0000"/>
              </a:solidFill>
            </a:endParaRPr>
          </a:p>
        </p:txBody>
      </p:sp>
      <p:sp>
        <p:nvSpPr>
          <p:cNvPr id="10" name="乘號 9"/>
          <p:cNvSpPr/>
          <p:nvPr/>
        </p:nvSpPr>
        <p:spPr>
          <a:xfrm>
            <a:off x="6732240" y="2848763"/>
            <a:ext cx="576064" cy="47135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63688" y="3253720"/>
            <a:ext cx="514857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 便當                           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10</a:t>
            </a:r>
            <a:r>
              <a:rPr lang="zh-TW" altLang="en-US" sz="1600" dirty="0" smtClean="0">
                <a:solidFill>
                  <a:srgbClr val="FF0000"/>
                </a:solidFill>
              </a:rPr>
              <a:t>        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80</a:t>
            </a:r>
            <a:r>
              <a:rPr lang="zh-TW" altLang="en-US" sz="1600" dirty="0" smtClean="0">
                <a:solidFill>
                  <a:srgbClr val="FF0000"/>
                </a:solidFill>
              </a:rPr>
              <a:t>         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800</a:t>
            </a:r>
            <a:endParaRPr lang="en-US" altLang="zh-TW" sz="1600" dirty="0">
              <a:solidFill>
                <a:srgbClr val="FF0000"/>
              </a:solidFill>
            </a:endParaRPr>
          </a:p>
        </p:txBody>
      </p:sp>
      <p:sp>
        <p:nvSpPr>
          <p:cNvPr id="13" name="甜甜圈 12"/>
          <p:cNvSpPr/>
          <p:nvPr/>
        </p:nvSpPr>
        <p:spPr>
          <a:xfrm>
            <a:off x="6840252" y="3296833"/>
            <a:ext cx="360040" cy="34208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24128" y="2348880"/>
            <a:ext cx="4320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102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08204" y="2348879"/>
            <a:ext cx="32403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8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038274" y="2348879"/>
            <a:ext cx="41404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28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834298" y="5327898"/>
            <a:ext cx="482453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strike="sngStrike" dirty="0" smtClean="0">
                <a:solidFill>
                  <a:srgbClr val="FF0000"/>
                </a:solidFill>
              </a:rPr>
              <a:t>              萬              仟</a:t>
            </a:r>
            <a:r>
              <a:rPr lang="zh-TW" altLang="en-US" sz="1400" dirty="0" smtClean="0">
                <a:solidFill>
                  <a:srgbClr val="FF0000"/>
                </a:solidFill>
              </a:rPr>
              <a:t>       捌   佰</a:t>
            </a:r>
            <a:r>
              <a:rPr lang="zh-TW" altLang="en-US" sz="1400" strike="sngStrike" dirty="0" smtClean="0">
                <a:solidFill>
                  <a:srgbClr val="FF0000"/>
                </a:solidFill>
              </a:rPr>
              <a:t>              拾               元             角</a:t>
            </a:r>
            <a:r>
              <a:rPr lang="zh-TW" altLang="en-US" sz="1400" dirty="0" smtClean="0">
                <a:solidFill>
                  <a:srgbClr val="FF0000"/>
                </a:solidFill>
              </a:rPr>
              <a:t>整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4454" y="3813296"/>
            <a:ext cx="2664296" cy="14917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786195" y="4461253"/>
            <a:ext cx="100811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一定要蓋</a:t>
            </a:r>
            <a:r>
              <a:rPr lang="zh-TW" altLang="en-US" sz="1600" dirty="0">
                <a:solidFill>
                  <a:srgbClr val="FF0000"/>
                </a:solidFill>
              </a:rPr>
              <a:t>統一編號</a:t>
            </a:r>
            <a:r>
              <a:rPr lang="zh-TW" altLang="en-US" sz="1600" dirty="0" smtClean="0">
                <a:solidFill>
                  <a:srgbClr val="FF0000"/>
                </a:solidFill>
              </a:rPr>
              <a:t>章</a:t>
            </a:r>
            <a:r>
              <a:rPr lang="en-US" altLang="zh-TW" sz="1600" dirty="0" smtClean="0">
                <a:solidFill>
                  <a:srgbClr val="FF0000"/>
                </a:solidFill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</a:rPr>
              <a:t>內含負責人姓名或另蓋私章</a:t>
            </a:r>
            <a:r>
              <a:rPr lang="en-US" altLang="zh-TW" sz="1600" dirty="0" smtClean="0">
                <a:solidFill>
                  <a:srgbClr val="FF0000"/>
                </a:solidFill>
              </a:rPr>
              <a:t>)</a:t>
            </a:r>
            <a:endParaRPr lang="en-US" altLang="zh-TW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核銷單據</a:t>
            </a:r>
            <a:r>
              <a:rPr lang="en-US" altLang="zh-TW" dirty="0" smtClean="0"/>
              <a:t>-</a:t>
            </a:r>
            <a:r>
              <a:rPr lang="zh-TW" altLang="en-US" dirty="0" smtClean="0"/>
              <a:t>統一發票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097760" cy="4572000"/>
          </a:xfrm>
        </p:spPr>
        <p:txBody>
          <a:bodyPr/>
          <a:lstStyle/>
          <a:p>
            <a:r>
              <a:rPr lang="zh-TW" altLang="en-US" dirty="0"/>
              <a:t>收銀機或計算機器開具之</a:t>
            </a:r>
            <a:r>
              <a:rPr lang="zh-TW" altLang="en-US" dirty="0" smtClean="0"/>
              <a:t>統一發票 </a:t>
            </a:r>
            <a:r>
              <a:rPr lang="en-US" altLang="zh-TW" dirty="0"/>
              <a:t>(</a:t>
            </a:r>
            <a:r>
              <a:rPr lang="zh-TW" altLang="en-US" dirty="0" smtClean="0"/>
              <a:t>要記得學校</a:t>
            </a:r>
            <a:r>
              <a:rPr lang="zh-TW" altLang="en-US" dirty="0"/>
              <a:t>統編</a:t>
            </a:r>
            <a:r>
              <a:rPr lang="en-US" altLang="zh-TW" dirty="0"/>
              <a:t>93504006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電子式發票</a:t>
            </a:r>
            <a:r>
              <a:rPr lang="zh-TW" altLang="en-US" dirty="0"/>
              <a:t>為熱</a:t>
            </a:r>
            <a:r>
              <a:rPr lang="zh-TW" altLang="en-US" dirty="0" smtClean="0"/>
              <a:t>感應紙</a:t>
            </a:r>
            <a:r>
              <a:rPr lang="zh-TW" altLang="en-US" dirty="0"/>
              <a:t>材質</a:t>
            </a:r>
            <a:r>
              <a:rPr lang="zh-TW" altLang="en-US" dirty="0" smtClean="0"/>
              <a:t>需加附影本並簽名</a:t>
            </a:r>
            <a:endParaRPr lang="en-US" altLang="zh-TW" dirty="0" smtClean="0"/>
          </a:p>
          <a:p>
            <a:r>
              <a:rPr lang="zh-TW" altLang="en-US" dirty="0"/>
              <a:t>若發票無品名須加註品名並</a:t>
            </a:r>
            <a:r>
              <a:rPr lang="zh-TW" altLang="en-US" dirty="0" smtClean="0"/>
              <a:t>簽名</a:t>
            </a:r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zh-TW" altLang="en-US" dirty="0"/>
              <a:t>漏打本校統</a:t>
            </a:r>
            <a:r>
              <a:rPr lang="zh-TW" altLang="en-US" dirty="0" smtClean="0"/>
              <a:t>編，應請廠商加註買受機關名稱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國立臺東大學</a:t>
            </a:r>
            <a:r>
              <a:rPr lang="en-US" altLang="zh-TW" dirty="0" smtClean="0"/>
              <a:t>)</a:t>
            </a:r>
            <a:r>
              <a:rPr lang="zh-TW" altLang="en-US" dirty="0" smtClean="0"/>
              <a:t>或本校統一編號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0000FF"/>
                </a:solidFill>
              </a:rPr>
              <a:t>93504006</a:t>
            </a:r>
            <a:r>
              <a:rPr lang="en-US" altLang="zh-TW" dirty="0" smtClean="0"/>
              <a:t>)</a:t>
            </a:r>
            <a:r>
              <a:rPr lang="zh-TW" altLang="en-US" dirty="0" smtClean="0"/>
              <a:t>後，並且</a:t>
            </a:r>
            <a:r>
              <a:rPr lang="zh-TW" altLang="en-US" b="1" dirty="0" smtClean="0">
                <a:solidFill>
                  <a:schemeClr val="accent2"/>
                </a:solidFill>
              </a:rPr>
              <a:t>加蓋</a:t>
            </a:r>
            <a:r>
              <a:rPr lang="zh-TW" altLang="en-US" b="1" dirty="0">
                <a:solidFill>
                  <a:schemeClr val="accent2"/>
                </a:solidFill>
              </a:rPr>
              <a:t>該商店</a:t>
            </a:r>
            <a:r>
              <a:rPr lang="zh-TW" altLang="en-US" b="1" u="sng" dirty="0" smtClean="0">
                <a:solidFill>
                  <a:schemeClr val="accent2"/>
                </a:solidFill>
              </a:rPr>
              <a:t>統一發票專用章</a:t>
            </a:r>
            <a:endParaRPr lang="en-US" altLang="zh-TW" b="1" u="sng" dirty="0">
              <a:solidFill>
                <a:schemeClr val="accent2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3" b="27484"/>
          <a:stretch/>
        </p:blipFill>
        <p:spPr>
          <a:xfrm>
            <a:off x="6276420" y="1484784"/>
            <a:ext cx="1614772" cy="49731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04248" y="3429000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796034" y="336250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93504006</a:t>
            </a:r>
            <a:endParaRPr lang="zh-TW" altLang="en-US" sz="1200" dirty="0"/>
          </a:p>
        </p:txBody>
      </p:sp>
      <p:sp>
        <p:nvSpPr>
          <p:cNvPr id="9" name="矩形圖說文字 8"/>
          <p:cNvSpPr/>
          <p:nvPr/>
        </p:nvSpPr>
        <p:spPr>
          <a:xfrm>
            <a:off x="6228184" y="4869160"/>
            <a:ext cx="1800200" cy="1080120"/>
          </a:xfrm>
          <a:prstGeom prst="wedgeRectCallout">
            <a:avLst>
              <a:gd name="adj1" fmla="val -66061"/>
              <a:gd name="adj2" fmla="val -26796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6792"/>
            <a:ext cx="7620000" cy="4445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核銷單據</a:t>
            </a:r>
            <a:r>
              <a:rPr lang="en-US" altLang="zh-TW" dirty="0" smtClean="0"/>
              <a:t>-</a:t>
            </a:r>
            <a:r>
              <a:rPr lang="zh-TW" altLang="en-US" dirty="0" smtClean="0"/>
              <a:t>三聯式發票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17034" y="2343808"/>
            <a:ext cx="1969773" cy="271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006083" y="2132855"/>
            <a:ext cx="2349894" cy="22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133767" y="2054714"/>
            <a:ext cx="11161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國立臺東大學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092287" y="229007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9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0</a:t>
            </a:r>
            <a:r>
              <a:rPr lang="zh-TW" altLang="en-US" sz="2000" dirty="0" smtClean="0"/>
              <a:t>   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0</a:t>
            </a:r>
            <a:r>
              <a:rPr lang="zh-TW" altLang="en-US" sz="2000" dirty="0" smtClean="0"/>
              <a:t>   </a:t>
            </a:r>
            <a:r>
              <a:rPr lang="en-US" altLang="zh-TW" sz="2000" dirty="0" smtClean="0"/>
              <a:t>0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6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1331641" y="4941168"/>
            <a:ext cx="43204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319673" y="4365104"/>
            <a:ext cx="43204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乘號 10"/>
          <p:cNvSpPr/>
          <p:nvPr/>
        </p:nvSpPr>
        <p:spPr>
          <a:xfrm>
            <a:off x="5508104" y="4293096"/>
            <a:ext cx="444524" cy="353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甜甜圈 11"/>
          <p:cNvSpPr/>
          <p:nvPr/>
        </p:nvSpPr>
        <p:spPr>
          <a:xfrm>
            <a:off x="5574128" y="4869160"/>
            <a:ext cx="312475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03648" y="3356992"/>
            <a:ext cx="266429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附件需敘明品名、單價及數量及並加蓋統一發票章</a:t>
            </a:r>
            <a:endParaRPr lang="en-US" altLang="zh-TW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核銷單據</a:t>
            </a:r>
            <a:r>
              <a:rPr lang="en-US" altLang="zh-TW" dirty="0" smtClean="0"/>
              <a:t>-</a:t>
            </a:r>
            <a:r>
              <a:rPr lang="zh-TW" altLang="en-US" dirty="0" smtClean="0"/>
              <a:t>個人領款單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21853" r="25000" b="6362"/>
          <a:stretch/>
        </p:blipFill>
        <p:spPr bwMode="auto">
          <a:xfrm>
            <a:off x="1259631" y="1314194"/>
            <a:ext cx="4542511" cy="523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352592" y="3426148"/>
            <a:ext cx="13070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匯款資料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9671" y="1465039"/>
            <a:ext cx="3096344" cy="1477328"/>
          </a:xfrm>
          <a:prstGeom prst="rect">
            <a:avLst/>
          </a:prstGeom>
          <a:solidFill>
            <a:srgbClr val="FFEBEB"/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系所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活動名稱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時間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+XXX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老師講座鐘點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3200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元、差旅費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4476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元、住宿費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1400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99791" y="3858883"/>
            <a:ext cx="23235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</a:rPr>
              <a:t>講座鐘點費、差旅費、住宿費</a:t>
            </a:r>
            <a:endParaRPr lang="en-US" altLang="zh-TW" sz="1200" dirty="0" smtClean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87823" y="3404252"/>
            <a:ext cx="1364769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559628" y="1834371"/>
            <a:ext cx="1012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9</a:t>
            </a: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7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437722" y="4060299"/>
            <a:ext cx="33903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strike="sngStrik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1400" strike="sngStrik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sz="1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玖</a:t>
            </a:r>
            <a:r>
              <a:rPr lang="zh-TW" altLang="en-US" sz="1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仟 零 佰 柒 拾 陸 元正</a:t>
            </a:r>
            <a:endParaRPr lang="en-US" altLang="zh-TW" sz="1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7406" y="4378961"/>
            <a:ext cx="3642265" cy="1838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659670" y="4378961"/>
            <a:ext cx="3238815" cy="1815882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具領人一定要本人簽</a:t>
            </a:r>
            <a:endParaRPr lang="en-US" altLang="zh-TW" sz="1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身份證字號一定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endParaRPr lang="en-US" altLang="zh-TW" sz="1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職稱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必填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服務單位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必填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戶籍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地址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一定要填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要寄扣繳憑單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金融機構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名稱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已領可免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戶名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已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領可免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帳號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已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領可免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59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核銷單據</a:t>
            </a:r>
            <a:r>
              <a:rPr lang="en-US" altLang="zh-TW" dirty="0" smtClean="0"/>
              <a:t>-</a:t>
            </a:r>
            <a:r>
              <a:rPr lang="zh-TW" altLang="en-US" dirty="0" smtClean="0"/>
              <a:t>倒楣弄丟發票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b="36327"/>
          <a:stretch/>
        </p:blipFill>
        <p:spPr>
          <a:xfrm>
            <a:off x="5940152" y="1801788"/>
            <a:ext cx="2595063" cy="43667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24668" y="3146748"/>
            <a:ext cx="504056" cy="102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516216" y="3059499"/>
            <a:ext cx="75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93504006</a:t>
            </a:r>
            <a:endParaRPr lang="zh-TW" altLang="en-US" sz="1200" dirty="0"/>
          </a:p>
        </p:txBody>
      </p:sp>
      <p:sp>
        <p:nvSpPr>
          <p:cNvPr id="8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606065"/>
            <a:ext cx="4968552" cy="4572000"/>
          </a:xfrm>
        </p:spPr>
        <p:txBody>
          <a:bodyPr/>
          <a:lstStyle/>
          <a:p>
            <a:r>
              <a:rPr lang="zh-TW" altLang="en-US" dirty="0" smtClean="0"/>
              <a:t>找廠商影印發票</a:t>
            </a:r>
            <a:r>
              <a:rPr lang="zh-TW" altLang="en-US" dirty="0"/>
              <a:t>，並在影本加蓋統一發票</a:t>
            </a:r>
            <a:r>
              <a:rPr lang="zh-TW" altLang="en-US" dirty="0" smtClean="0"/>
              <a:t>章</a:t>
            </a:r>
            <a:endParaRPr lang="en-US" altLang="zh-TW" dirty="0" smtClean="0"/>
          </a:p>
          <a:p>
            <a:r>
              <a:rPr lang="zh-TW" altLang="en-US" dirty="0" smtClean="0"/>
              <a:t>蓋上與正本相符章</a:t>
            </a:r>
            <a:r>
              <a:rPr lang="en-US" altLang="zh-TW" dirty="0" smtClean="0"/>
              <a:t>+</a:t>
            </a:r>
            <a:r>
              <a:rPr lang="zh-TW" altLang="en-US" dirty="0" smtClean="0"/>
              <a:t>簽名</a:t>
            </a:r>
            <a:endParaRPr lang="en-US" altLang="zh-TW" dirty="0" smtClean="0"/>
          </a:p>
          <a:p>
            <a:r>
              <a:rPr lang="zh-TW" altLang="en-US" dirty="0" smtClean="0"/>
              <a:t>寫上遺失的理由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核銷過程中遺失，</a:t>
            </a:r>
            <a:r>
              <a:rPr lang="zh-TW" altLang="en-US" dirty="0" smtClean="0"/>
              <a:t>找遍</a:t>
            </a:r>
            <a:r>
              <a:rPr lang="zh-TW" altLang="en-US" dirty="0"/>
              <a:t>臺</a:t>
            </a:r>
            <a:r>
              <a:rPr lang="zh-TW" altLang="en-US" dirty="0" smtClean="0"/>
              <a:t>東</a:t>
            </a:r>
            <a:r>
              <a:rPr lang="zh-TW" altLang="en-US" dirty="0" smtClean="0"/>
              <a:t>大學也沒看見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03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請購用途及說明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講座鐘點費</a:t>
            </a:r>
            <a:r>
              <a:rPr lang="en-US" altLang="zh-TW" dirty="0"/>
              <a:t>:</a:t>
            </a:r>
            <a:r>
              <a:rPr lang="zh-TW" altLang="en-US" dirty="0"/>
              <a:t>學院</a:t>
            </a:r>
            <a:r>
              <a:rPr lang="en-US" altLang="zh-TW" dirty="0"/>
              <a:t>+</a:t>
            </a:r>
            <a:r>
              <a:rPr lang="zh-TW" altLang="en-US" dirty="0"/>
              <a:t>系所</a:t>
            </a:r>
            <a:r>
              <a:rPr lang="en-US" altLang="zh-TW" dirty="0"/>
              <a:t>+</a:t>
            </a:r>
            <a:r>
              <a:rPr lang="zh-TW" altLang="en-US" dirty="0"/>
              <a:t>月</a:t>
            </a:r>
            <a:r>
              <a:rPr lang="en-US" altLang="zh-TW" dirty="0"/>
              <a:t>/</a:t>
            </a:r>
            <a:r>
              <a:rPr lang="zh-TW" altLang="en-US" dirty="0"/>
              <a:t>日</a:t>
            </a:r>
            <a:r>
              <a:rPr lang="en-US" altLang="zh-TW" dirty="0"/>
              <a:t>+</a:t>
            </a:r>
            <a:r>
              <a:rPr lang="zh-TW" altLang="en-US" dirty="0"/>
              <a:t>活動名稱</a:t>
            </a:r>
            <a:r>
              <a:rPr lang="en-US" altLang="zh-TW" dirty="0"/>
              <a:t>+</a:t>
            </a:r>
            <a:r>
              <a:rPr lang="zh-TW" altLang="en-US" dirty="0" smtClean="0"/>
              <a:t>時段</a:t>
            </a:r>
            <a:r>
              <a:rPr lang="en-US" altLang="zh-TW" dirty="0" smtClean="0"/>
              <a:t>+</a:t>
            </a:r>
            <a:r>
              <a:rPr lang="en-US" altLang="zh-TW" dirty="0"/>
              <a:t>XXX</a:t>
            </a:r>
            <a:r>
              <a:rPr lang="zh-TW" altLang="en-US" dirty="0"/>
              <a:t>老師講座鐘點費</a:t>
            </a:r>
            <a:endParaRPr lang="en-US" altLang="zh-TW" dirty="0"/>
          </a:p>
          <a:p>
            <a:pPr lvl="1"/>
            <a:r>
              <a:rPr lang="zh-TW" altLang="en-US" dirty="0"/>
              <a:t>請附上活動議程</a:t>
            </a:r>
            <a:r>
              <a:rPr lang="en-US" altLang="zh-TW" dirty="0"/>
              <a:t>(</a:t>
            </a:r>
            <a:r>
              <a:rPr lang="zh-TW" altLang="en-US" dirty="0"/>
              <a:t>含時間、上課內容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請授課講師填寫領據</a:t>
            </a:r>
            <a:r>
              <a:rPr lang="en-US" altLang="zh-TW" dirty="0"/>
              <a:t>(</a:t>
            </a:r>
            <a:r>
              <a:rPr lang="zh-TW" altLang="en-US" dirty="0"/>
              <a:t>匯款資料</a:t>
            </a:r>
            <a:r>
              <a:rPr lang="en-US" altLang="zh-TW" dirty="0"/>
              <a:t>)</a:t>
            </a:r>
          </a:p>
          <a:p>
            <a:r>
              <a:rPr lang="zh-TW" altLang="en-US" dirty="0" smtClean="0"/>
              <a:t>便當</a:t>
            </a:r>
            <a:r>
              <a:rPr lang="en-US" altLang="zh-TW" dirty="0" smtClean="0"/>
              <a:t>:</a:t>
            </a:r>
            <a:r>
              <a:rPr lang="zh-TW" altLang="en-US" dirty="0" smtClean="0"/>
              <a:t>學院</a:t>
            </a:r>
            <a:r>
              <a:rPr lang="en-US" altLang="zh-TW" dirty="0" smtClean="0"/>
              <a:t>+</a:t>
            </a:r>
            <a:r>
              <a:rPr lang="zh-TW" altLang="en-US" dirty="0" smtClean="0"/>
              <a:t>系所</a:t>
            </a:r>
            <a:r>
              <a:rPr lang="en-US" altLang="zh-TW" dirty="0" smtClean="0"/>
              <a:t>+</a:t>
            </a:r>
            <a:r>
              <a:rPr lang="zh-TW" altLang="en-US" dirty="0" smtClean="0"/>
              <a:t>月</a:t>
            </a:r>
            <a:r>
              <a:rPr lang="en-US" altLang="zh-TW" dirty="0"/>
              <a:t>/</a:t>
            </a:r>
            <a:r>
              <a:rPr lang="zh-TW" altLang="en-US" dirty="0" smtClean="0"/>
              <a:t>日</a:t>
            </a:r>
            <a:r>
              <a:rPr lang="en-US" altLang="zh-TW" dirty="0" smtClean="0"/>
              <a:t>+</a:t>
            </a:r>
            <a:r>
              <a:rPr lang="zh-TW" altLang="en-US" dirty="0" smtClean="0"/>
              <a:t>活動名稱</a:t>
            </a:r>
            <a:r>
              <a:rPr lang="en-US" altLang="zh-TW" dirty="0" smtClean="0"/>
              <a:t>+</a:t>
            </a:r>
            <a:r>
              <a:rPr lang="zh-TW" altLang="en-US" dirty="0" smtClean="0"/>
              <a:t>時段</a:t>
            </a:r>
            <a:r>
              <a:rPr lang="en-US" altLang="zh-TW" dirty="0" smtClean="0"/>
              <a:t>+</a:t>
            </a:r>
            <a:r>
              <a:rPr lang="zh-TW" altLang="en-US" dirty="0" smtClean="0"/>
              <a:t>早</a:t>
            </a:r>
            <a:r>
              <a:rPr lang="en-US" altLang="zh-TW" dirty="0" smtClean="0"/>
              <a:t>/</a:t>
            </a:r>
            <a:r>
              <a:rPr lang="zh-TW" altLang="en-US" dirty="0" smtClean="0"/>
              <a:t>中</a:t>
            </a:r>
            <a:r>
              <a:rPr lang="en-US" altLang="zh-TW" dirty="0" smtClean="0"/>
              <a:t>/</a:t>
            </a:r>
            <a:r>
              <a:rPr lang="zh-TW" altLang="en-US" dirty="0" smtClean="0"/>
              <a:t>晚餐便當費</a:t>
            </a:r>
            <a:endParaRPr lang="en-US" altLang="zh-TW" dirty="0" smtClean="0"/>
          </a:p>
          <a:p>
            <a:r>
              <a:rPr lang="zh-TW" altLang="en-US" dirty="0"/>
              <a:t>工讀</a:t>
            </a:r>
            <a:r>
              <a:rPr lang="zh-TW" altLang="en-US" dirty="0" smtClean="0"/>
              <a:t>費</a:t>
            </a:r>
            <a:r>
              <a:rPr lang="en-US" altLang="zh-TW" dirty="0"/>
              <a:t>:</a:t>
            </a:r>
            <a:r>
              <a:rPr lang="zh-TW" altLang="en-US" dirty="0"/>
              <a:t>學院</a:t>
            </a:r>
            <a:r>
              <a:rPr lang="en-US" altLang="zh-TW" dirty="0"/>
              <a:t>+</a:t>
            </a:r>
            <a:r>
              <a:rPr lang="zh-TW" altLang="en-US" dirty="0"/>
              <a:t>系所</a:t>
            </a:r>
            <a:r>
              <a:rPr lang="en-US" altLang="zh-TW" dirty="0"/>
              <a:t>+</a:t>
            </a:r>
            <a:r>
              <a:rPr lang="zh-TW" altLang="en-US" dirty="0"/>
              <a:t>月</a:t>
            </a:r>
            <a:r>
              <a:rPr lang="en-US" altLang="zh-TW" dirty="0"/>
              <a:t>/</a:t>
            </a:r>
            <a:r>
              <a:rPr lang="zh-TW" altLang="en-US" dirty="0"/>
              <a:t>日</a:t>
            </a:r>
            <a:r>
              <a:rPr lang="en-US" altLang="zh-TW" dirty="0"/>
              <a:t>+</a:t>
            </a:r>
            <a:r>
              <a:rPr lang="zh-TW" altLang="en-US" dirty="0" smtClean="0"/>
              <a:t>活動名稱</a:t>
            </a:r>
            <a:r>
              <a:rPr lang="en-US" altLang="zh-TW" dirty="0" smtClean="0"/>
              <a:t>+</a:t>
            </a:r>
            <a:r>
              <a:rPr lang="zh-TW" altLang="en-US" dirty="0" smtClean="0"/>
              <a:t>大專生</a:t>
            </a:r>
            <a:r>
              <a:rPr lang="en-US" altLang="zh-TW" dirty="0" smtClean="0"/>
              <a:t>(</a:t>
            </a:r>
            <a:r>
              <a:rPr lang="zh-TW" altLang="en-US" dirty="0" smtClean="0"/>
              <a:t>研究生</a:t>
            </a:r>
            <a:r>
              <a:rPr lang="en-US" altLang="zh-TW" dirty="0" smtClean="0"/>
              <a:t>)</a:t>
            </a:r>
            <a:r>
              <a:rPr lang="zh-TW" altLang="en-US" dirty="0" smtClean="0"/>
              <a:t>工讀黃小瓜等</a:t>
            </a:r>
            <a:r>
              <a:rPr lang="en-US" altLang="zh-TW" dirty="0" smtClean="0"/>
              <a:t>N</a:t>
            </a:r>
            <a:r>
              <a:rPr lang="zh-TW" altLang="en-US" dirty="0" smtClean="0"/>
              <a:t>人工讀費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不同帳戶請分別造冊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註： 區分</a:t>
            </a:r>
            <a:r>
              <a:rPr lang="en-US" altLang="zh-TW" b="1" dirty="0" smtClean="0">
                <a:solidFill>
                  <a:srgbClr val="FF0000"/>
                </a:solidFill>
              </a:rPr>
              <a:t>(1)</a:t>
            </a:r>
            <a:r>
              <a:rPr lang="zh-TW" altLang="en-US" b="1" dirty="0" smtClean="0">
                <a:solidFill>
                  <a:srgbClr val="FF0000"/>
                </a:solidFill>
              </a:rPr>
              <a:t>土銀</a:t>
            </a:r>
            <a:r>
              <a:rPr lang="en-US" altLang="zh-TW" b="1" dirty="0" smtClean="0">
                <a:solidFill>
                  <a:srgbClr val="FF0000"/>
                </a:solidFill>
              </a:rPr>
              <a:t>(2)</a:t>
            </a:r>
            <a:r>
              <a:rPr lang="zh-TW" altLang="en-US" b="1" dirty="0" smtClean="0">
                <a:solidFill>
                  <a:srgbClr val="FF0000"/>
                </a:solidFill>
              </a:rPr>
              <a:t>郵局</a:t>
            </a:r>
            <a:r>
              <a:rPr lang="en-US" altLang="zh-TW" b="1" dirty="0" smtClean="0">
                <a:solidFill>
                  <a:srgbClr val="FF0000"/>
                </a:solidFill>
              </a:rPr>
              <a:t>(3)</a:t>
            </a:r>
            <a:r>
              <a:rPr lang="zh-TW" altLang="en-US" b="1" dirty="0" smtClean="0">
                <a:solidFill>
                  <a:srgbClr val="FF0000"/>
                </a:solidFill>
              </a:rPr>
              <a:t>其他金融機構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--</a:t>
            </a:r>
            <a:r>
              <a:rPr lang="zh-TW" altLang="en-US" b="1" dirty="0" smtClean="0">
                <a:solidFill>
                  <a:srgbClr val="FF0000"/>
                </a:solidFill>
              </a:rPr>
              <a:t>請務必分別造冊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</a:p>
          <a:p>
            <a:r>
              <a:rPr lang="zh-TW" altLang="en-US" dirty="0" smtClean="0"/>
              <a:t>租車費</a:t>
            </a:r>
            <a:r>
              <a:rPr lang="en-US" altLang="zh-TW" dirty="0"/>
              <a:t>:</a:t>
            </a:r>
            <a:r>
              <a:rPr lang="zh-TW" altLang="en-US" dirty="0"/>
              <a:t>學院</a:t>
            </a:r>
            <a:r>
              <a:rPr lang="en-US" altLang="zh-TW" dirty="0"/>
              <a:t>+</a:t>
            </a:r>
            <a:r>
              <a:rPr lang="zh-TW" altLang="en-US" dirty="0"/>
              <a:t>系所</a:t>
            </a:r>
            <a:r>
              <a:rPr lang="en-US" altLang="zh-TW" dirty="0"/>
              <a:t>+</a:t>
            </a:r>
            <a:r>
              <a:rPr lang="zh-TW" altLang="en-US" dirty="0"/>
              <a:t>月</a:t>
            </a:r>
            <a:r>
              <a:rPr lang="en-US" altLang="zh-TW" dirty="0"/>
              <a:t>/</a:t>
            </a:r>
            <a:r>
              <a:rPr lang="zh-TW" altLang="en-US" dirty="0"/>
              <a:t>日</a:t>
            </a:r>
            <a:r>
              <a:rPr lang="en-US" altLang="zh-TW" dirty="0"/>
              <a:t>+</a:t>
            </a:r>
            <a:r>
              <a:rPr lang="zh-TW" altLang="en-US" dirty="0" smtClean="0"/>
              <a:t>活動名稱</a:t>
            </a:r>
            <a:r>
              <a:rPr lang="en-US" altLang="zh-TW" dirty="0" smtClean="0"/>
              <a:t>+</a:t>
            </a:r>
            <a:r>
              <a:rPr lang="zh-TW" altLang="en-US" dirty="0" smtClean="0"/>
              <a:t>起訖地點租車費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04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核銷要蓋誰的章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8398" r="27813" b="36523"/>
          <a:stretch/>
        </p:blipFill>
        <p:spPr bwMode="auto">
          <a:xfrm>
            <a:off x="1403648" y="1412776"/>
            <a:ext cx="6336704" cy="517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26567" y="3506448"/>
            <a:ext cx="85537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</a:rPr>
              <a:t>單位</a:t>
            </a:r>
            <a:r>
              <a:rPr lang="zh-TW" altLang="en-US" sz="1200" dirty="0">
                <a:solidFill>
                  <a:srgbClr val="FF0000"/>
                </a:solidFill>
              </a:rPr>
              <a:t>承辦人</a:t>
            </a:r>
            <a:r>
              <a:rPr lang="zh-TW" altLang="en-US" sz="1200" dirty="0" smtClean="0">
                <a:solidFill>
                  <a:srgbClr val="FF0000"/>
                </a:solidFill>
              </a:rPr>
              <a:t>蓋章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81805" y="4738008"/>
            <a:ext cx="524414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發票請浮貼，並漸層貼上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勿遮住發票號碼及日期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勿使用釘書機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針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及口紅膠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50022" y="4221088"/>
            <a:ext cx="86138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</a:rPr>
              <a:t>課程教師或活動負責人蓋章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0389" y="3429000"/>
            <a:ext cx="86138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</a:rPr>
              <a:t>單位主管蓋章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75656" y="4221088"/>
            <a:ext cx="1012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</a:rPr>
              <a:t>送教發中心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rgbClr val="FF0000"/>
                </a:solidFill>
              </a:rPr>
              <a:t>計畫主持人蓋章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28184" y="1802198"/>
            <a:ext cx="1330814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1300" dirty="0" smtClean="0"/>
              <a:t>102</a:t>
            </a:r>
            <a:r>
              <a:rPr lang="zh-TW" altLang="en-US" sz="1300" dirty="0" smtClean="0"/>
              <a:t> 年 </a:t>
            </a:r>
            <a:r>
              <a:rPr lang="en-US" altLang="zh-TW" sz="1300" dirty="0" smtClean="0"/>
              <a:t>8</a:t>
            </a:r>
            <a:r>
              <a:rPr lang="zh-TW" altLang="en-US" sz="1300" dirty="0" smtClean="0"/>
              <a:t> 月 </a:t>
            </a:r>
            <a:r>
              <a:rPr lang="en-US" altLang="zh-TW" sz="1300" dirty="0" smtClean="0"/>
              <a:t>28</a:t>
            </a:r>
            <a:r>
              <a:rPr lang="zh-TW" altLang="en-US" sz="1300" dirty="0" smtClean="0"/>
              <a:t> 日</a:t>
            </a:r>
            <a:endParaRPr lang="zh-TW" altLang="en-US" sz="13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61838" y="1802198"/>
            <a:ext cx="1080120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300" dirty="0" smtClean="0"/>
              <a:t>請購日要早於發票日，可以同一日</a:t>
            </a:r>
            <a:endParaRPr lang="zh-TW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4570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常見核銷問題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Q1.</a:t>
            </a:r>
            <a:r>
              <a:rPr lang="zh-TW" altLang="en-US" dirty="0" smtClean="0"/>
              <a:t>膳費是否可支餐點、便餐</a:t>
            </a:r>
            <a:r>
              <a:rPr lang="en-US" altLang="zh-TW" dirty="0" smtClean="0"/>
              <a:t>(</a:t>
            </a:r>
            <a:r>
              <a:rPr lang="zh-TW" altLang="en-US" dirty="0" smtClean="0"/>
              <a:t>桌餐</a:t>
            </a:r>
            <a:r>
              <a:rPr lang="en-US" altLang="zh-TW" dirty="0" smtClean="0"/>
              <a:t>)?</a:t>
            </a:r>
          </a:p>
          <a:p>
            <a:r>
              <a:rPr lang="en-US" altLang="zh-TW" dirty="0" smtClean="0"/>
              <a:t>A1.</a:t>
            </a:r>
            <a:r>
              <a:rPr lang="zh-TW" altLang="en-US" dirty="0" smtClean="0"/>
              <a:t>計畫不支給便餐</a:t>
            </a:r>
            <a:r>
              <a:rPr lang="zh-TW" altLang="en-US" dirty="0"/>
              <a:t>。</a:t>
            </a:r>
            <a:r>
              <a:rPr lang="zh-TW" altLang="en-US" dirty="0" smtClean="0"/>
              <a:t>餐點內應</a:t>
            </a:r>
            <a:r>
              <a:rPr lang="zh-TW" altLang="en-US" dirty="0"/>
              <a:t>含三餐及茶點</a:t>
            </a:r>
            <a:r>
              <a:rPr lang="zh-TW" altLang="en-US" dirty="0" smtClean="0"/>
              <a:t>等，請於核銷時加註參加人數，單人費用不得超出編列基準如下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一般活動</a:t>
            </a:r>
            <a:r>
              <a:rPr lang="zh-TW" altLang="en-US" dirty="0"/>
              <a:t>、會議應以在校內辦理為原則，不得供應點心、水果，</a:t>
            </a:r>
            <a:r>
              <a:rPr lang="zh-TW" altLang="en-US" dirty="0">
                <a:solidFill>
                  <a:srgbClr val="FF0000"/>
                </a:solidFill>
              </a:rPr>
              <a:t>超過用餐時間時</a:t>
            </a:r>
            <a:r>
              <a:rPr lang="zh-TW" altLang="en-US" dirty="0"/>
              <a:t>，始得提供便當（每人</a:t>
            </a:r>
            <a:r>
              <a:rPr lang="en-US" altLang="zh-TW" dirty="0"/>
              <a:t>80</a:t>
            </a:r>
            <a:r>
              <a:rPr lang="zh-TW" altLang="en-US" dirty="0"/>
              <a:t>元以內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/>
              <a:t>其餘各類講習、訓練及研習會</a:t>
            </a:r>
            <a:r>
              <a:rPr lang="en-US" altLang="zh-TW" dirty="0"/>
              <a:t>(</a:t>
            </a:r>
            <a:r>
              <a:rPr lang="zh-TW" altLang="en-US" dirty="0"/>
              <a:t>大型、跨校</a:t>
            </a:r>
            <a:r>
              <a:rPr lang="en-US" altLang="zh-TW" dirty="0"/>
              <a:t>)</a:t>
            </a:r>
            <a:r>
              <a:rPr lang="zh-TW" altLang="en-US" dirty="0"/>
              <a:t>、國際性會議、研討會編列，依</a:t>
            </a:r>
            <a:r>
              <a:rPr lang="zh-TW" altLang="en-US" dirty="0">
                <a:solidFill>
                  <a:srgbClr val="7030A0"/>
                </a:solidFill>
                <a:hlinkClick r:id="rId2"/>
              </a:rPr>
              <a:t>教育部及所屬機關學校辦理各類會議講習訓練與研討（習）會相關管理措施及改進方案</a:t>
            </a:r>
            <a:r>
              <a:rPr lang="zh-TW" altLang="en-US" dirty="0">
                <a:solidFill>
                  <a:srgbClr val="0000FF"/>
                </a:solidFill>
              </a:rPr>
              <a:t>辦理</a:t>
            </a:r>
            <a:r>
              <a:rPr lang="zh-TW" altLang="en-US" sz="2800" dirty="0">
                <a:solidFill>
                  <a:srgbClr val="0000FF"/>
                </a:solidFill>
              </a:rPr>
              <a:t>	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901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教學發展中心經費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330876"/>
              </p:ext>
            </p:extLst>
          </p:nvPr>
        </p:nvGraphicFramePr>
        <p:xfrm>
          <a:off x="611560" y="1484784"/>
          <a:ext cx="7906072" cy="457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常見核銷問題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Q2.</a:t>
            </a:r>
            <a:r>
              <a:rPr lang="zh-TW" altLang="en-US" dirty="0" smtClean="0"/>
              <a:t>外聘講座教師是否能編列膳雜費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A2.</a:t>
            </a:r>
            <a:r>
              <a:rPr lang="zh-TW" altLang="en-US" dirty="0" smtClean="0"/>
              <a:t>依本校</a:t>
            </a:r>
            <a:r>
              <a:rPr lang="zh-TW" altLang="en-US" dirty="0" smtClean="0">
                <a:hlinkClick r:id="rId2"/>
              </a:rPr>
              <a:t>開源節流要點</a:t>
            </a:r>
            <a:r>
              <a:rPr lang="zh-TW" altLang="en-US" dirty="0" smtClean="0"/>
              <a:t>規定，</a:t>
            </a:r>
            <a:r>
              <a:rPr lang="zh-TW" altLang="en-US" dirty="0"/>
              <a:t>外聘講座得依實際需要支給交通費及住宿</a:t>
            </a:r>
            <a:r>
              <a:rPr lang="zh-TW" altLang="en-US" dirty="0" smtClean="0"/>
              <a:t>費</a:t>
            </a:r>
            <a:r>
              <a:rPr lang="en-US" altLang="zh-TW" dirty="0" smtClean="0"/>
              <a:t>(</a:t>
            </a:r>
            <a:r>
              <a:rPr lang="zh-TW" altLang="en-US" dirty="0" smtClean="0"/>
              <a:t>依</a:t>
            </a:r>
            <a:r>
              <a:rPr lang="zh-TW" altLang="en-US" dirty="0"/>
              <a:t>職級核實</a:t>
            </a:r>
            <a:r>
              <a:rPr lang="zh-TW" altLang="en-US" dirty="0" smtClean="0"/>
              <a:t>編列，職</a:t>
            </a:r>
            <a:r>
              <a:rPr lang="zh-TW" altLang="en-US" dirty="0"/>
              <a:t>級簡任</a:t>
            </a:r>
            <a:r>
              <a:rPr lang="en-US" altLang="zh-TW" dirty="0"/>
              <a:t>1600</a:t>
            </a:r>
            <a:r>
              <a:rPr lang="zh-TW" altLang="en-US" dirty="0"/>
              <a:t>元、薦任</a:t>
            </a:r>
            <a:r>
              <a:rPr lang="en-US" altLang="zh-TW" dirty="0"/>
              <a:t>1400</a:t>
            </a:r>
            <a:r>
              <a:rPr lang="zh-TW" altLang="en-US" dirty="0"/>
              <a:t>元</a:t>
            </a:r>
            <a:r>
              <a:rPr lang="en-US" altLang="zh-TW" dirty="0" smtClean="0"/>
              <a:t>)</a:t>
            </a:r>
            <a:r>
              <a:rPr lang="zh-TW" altLang="en-US" dirty="0" smtClean="0"/>
              <a:t> ，</a:t>
            </a:r>
            <a:r>
              <a:rPr lang="zh-TW" altLang="en-US" dirty="0"/>
              <a:t>不支給膳</a:t>
            </a:r>
            <a:r>
              <a:rPr lang="zh-TW" altLang="en-US" dirty="0" smtClean="0"/>
              <a:t>雜費。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057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常見核銷問題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Q3.</a:t>
            </a:r>
            <a:r>
              <a:rPr lang="zh-TW" altLang="en-US" dirty="0" smtClean="0"/>
              <a:t>工讀</a:t>
            </a:r>
            <a:r>
              <a:rPr lang="zh-TW" altLang="en-US" dirty="0"/>
              <a:t>費一個月最高能</a:t>
            </a:r>
            <a:r>
              <a:rPr lang="zh-TW" altLang="en-US" dirty="0" smtClean="0"/>
              <a:t>幾小時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A3.</a:t>
            </a:r>
            <a:r>
              <a:rPr lang="zh-TW" altLang="en-US" dirty="0"/>
              <a:t>依各單位計畫</a:t>
            </a:r>
            <a:r>
              <a:rPr lang="zh-TW" altLang="en-US" dirty="0" smtClean="0"/>
              <a:t>規劃，請先完成聘用程序，核銷時工讀生須於學務行政系統填報工讀時數，並請</a:t>
            </a:r>
            <a:r>
              <a:rPr lang="zh-TW" altLang="en-US" dirty="0"/>
              <a:t>依照</a:t>
            </a:r>
            <a:r>
              <a:rPr lang="zh-TW" altLang="en-US" dirty="0" smtClean="0"/>
              <a:t>勞基法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每日</a:t>
            </a:r>
            <a:r>
              <a:rPr lang="zh-TW" altLang="en-US" dirty="0"/>
              <a:t>正常工作時間不得超過八小時，每週工作總時數不得超過</a:t>
            </a:r>
            <a:r>
              <a:rPr lang="zh-TW" altLang="en-US" dirty="0" smtClean="0"/>
              <a:t>四十八小時，兩週不得超過八十四小時。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工作</a:t>
            </a:r>
            <a:r>
              <a:rPr lang="zh-TW" altLang="en-US" dirty="0"/>
              <a:t>四小時，至少應有三十分鐘之休息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大專</a:t>
            </a:r>
            <a:r>
              <a:rPr lang="zh-TW" altLang="en-US" dirty="0" smtClean="0"/>
              <a:t>生單筆薪資逾</a:t>
            </a:r>
            <a:r>
              <a:rPr lang="en-US" altLang="zh-TW" dirty="0" smtClean="0"/>
              <a:t>5,000</a:t>
            </a:r>
            <a:r>
              <a:rPr lang="zh-TW" altLang="en-US" dirty="0" smtClean="0"/>
              <a:t>元，須加填大專</a:t>
            </a:r>
            <a:r>
              <a:rPr lang="zh-TW" altLang="en-US" dirty="0"/>
              <a:t>以上學生無專職工作聲明書 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057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計畫問題詢問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計畫執行如有疑問請與教發中心</a:t>
            </a:r>
            <a:r>
              <a:rPr lang="zh-TW" altLang="en-US" dirty="0" smtClean="0"/>
              <a:t>聯繫</a:t>
            </a:r>
            <a:endParaRPr lang="en-US" altLang="zh-TW" dirty="0" smtClean="0"/>
          </a:p>
          <a:p>
            <a:r>
              <a:rPr lang="zh-TW" altLang="en-US" dirty="0"/>
              <a:t>聯絡</a:t>
            </a:r>
            <a:r>
              <a:rPr lang="zh-TW" altLang="en-US" dirty="0" smtClean="0"/>
              <a:t>電話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1141</a:t>
            </a:r>
            <a:r>
              <a:rPr lang="zh-TW" altLang="en-US" dirty="0"/>
              <a:t>聖</a:t>
            </a:r>
            <a:r>
              <a:rPr lang="zh-TW" altLang="en-US" dirty="0" smtClean="0"/>
              <a:t>雯</a:t>
            </a:r>
            <a:r>
              <a:rPr lang="en-US" altLang="zh-TW" dirty="0" smtClean="0"/>
              <a:t>(</a:t>
            </a:r>
            <a:r>
              <a:rPr lang="zh-TW" altLang="en-US" dirty="0" smtClean="0"/>
              <a:t>總機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1143</a:t>
            </a:r>
            <a:r>
              <a:rPr lang="zh-TW" altLang="en-US" dirty="0"/>
              <a:t>明</a:t>
            </a:r>
            <a:r>
              <a:rPr lang="zh-TW" altLang="en-US" dirty="0" smtClean="0"/>
              <a:t>怡</a:t>
            </a:r>
            <a:r>
              <a:rPr lang="en-US" altLang="zh-TW" dirty="0"/>
              <a:t>(</a:t>
            </a:r>
            <a:r>
              <a:rPr lang="zh-TW" altLang="en-US" dirty="0"/>
              <a:t>總機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1144</a:t>
            </a:r>
            <a:r>
              <a:rPr lang="zh-TW" altLang="en-US" dirty="0"/>
              <a:t>玲</a:t>
            </a:r>
            <a:r>
              <a:rPr lang="zh-TW" altLang="en-US" dirty="0" smtClean="0"/>
              <a:t>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公民素養陶塑計畫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1146</a:t>
            </a:r>
            <a:r>
              <a:rPr lang="zh-TW" altLang="en-US" dirty="0"/>
              <a:t>敏</a:t>
            </a:r>
            <a:r>
              <a:rPr lang="zh-TW" altLang="en-US" dirty="0" smtClean="0"/>
              <a:t>華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教學卓越協助方案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9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/>
          </a:p>
          <a:p>
            <a:pPr marL="0" indent="0" algn="ctr">
              <a:buNone/>
            </a:pPr>
            <a:r>
              <a:rPr lang="zh-TW" altLang="en-US" sz="6000" dirty="0" smtClean="0"/>
              <a:t>簡報結束</a:t>
            </a:r>
            <a:endParaRPr lang="en-US" altLang="zh-TW" sz="6000" dirty="0" smtClean="0"/>
          </a:p>
          <a:p>
            <a:pPr marL="0" indent="0" algn="ctr">
              <a:buNone/>
            </a:pPr>
            <a:r>
              <a:rPr lang="zh-TW" altLang="en-US" sz="6000" dirty="0"/>
              <a:t>感謝</a:t>
            </a:r>
            <a:r>
              <a:rPr lang="zh-TW" altLang="en-US" sz="6000" dirty="0" smtClean="0"/>
              <a:t>聆聽</a:t>
            </a:r>
            <a:endParaRPr lang="en-US" altLang="zh-TW" sz="6000" dirty="0" smtClean="0"/>
          </a:p>
          <a:p>
            <a:pPr marL="0" indent="0" algn="ctr">
              <a:buNone/>
            </a:pP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661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計畫管控機制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61164" y="1484784"/>
            <a:ext cx="43108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內部管控機制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72000" y="1484784"/>
            <a:ext cx="4176464" cy="5760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外</a:t>
            </a:r>
            <a:r>
              <a:rPr lang="zh-TW" altLang="en-US" dirty="0" smtClean="0">
                <a:solidFill>
                  <a:schemeClr val="tx1"/>
                </a:solidFill>
              </a:rPr>
              <a:t>部管控機制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11052" y="2267328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計畫主持人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11052" y="2987408"/>
            <a:ext cx="2016224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計畫管考委員會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11052" y="3831133"/>
            <a:ext cx="201622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彙整單位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61164" y="4728410"/>
            <a:ext cx="151216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每月成果、核銷報表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0" name="直線單箭頭接點 29"/>
          <p:cNvCxnSpPr>
            <a:stCxn id="21" idx="2"/>
            <a:endCxn id="96" idx="0"/>
          </p:cNvCxnSpPr>
          <p:nvPr/>
        </p:nvCxnSpPr>
        <p:spPr>
          <a:xfrm>
            <a:off x="2919164" y="4407197"/>
            <a:ext cx="0" cy="31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20" idx="2"/>
            <a:endCxn id="21" idx="0"/>
          </p:cNvCxnSpPr>
          <p:nvPr/>
        </p:nvCxnSpPr>
        <p:spPr>
          <a:xfrm>
            <a:off x="2919164" y="3563472"/>
            <a:ext cx="0" cy="267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9" idx="2"/>
            <a:endCxn id="20" idx="0"/>
          </p:cNvCxnSpPr>
          <p:nvPr/>
        </p:nvCxnSpPr>
        <p:spPr>
          <a:xfrm>
            <a:off x="2919164" y="284339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接點 39"/>
          <p:cNvCxnSpPr>
            <a:stCxn id="96" idx="1"/>
            <a:endCxn id="23" idx="3"/>
          </p:cNvCxnSpPr>
          <p:nvPr/>
        </p:nvCxnSpPr>
        <p:spPr>
          <a:xfrm rot="10800000" flipV="1">
            <a:off x="1773332" y="5009162"/>
            <a:ext cx="137720" cy="72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225050" y="3831133"/>
            <a:ext cx="151216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每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</a:rPr>
              <a:t>月校內管考會議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6" name="肘形接點 45"/>
          <p:cNvCxnSpPr>
            <a:stCxn id="23" idx="0"/>
            <a:endCxn id="21" idx="2"/>
          </p:cNvCxnSpPr>
          <p:nvPr/>
        </p:nvCxnSpPr>
        <p:spPr>
          <a:xfrm rot="5400000" flipH="1" flipV="1">
            <a:off x="1807600" y="3616846"/>
            <a:ext cx="321213" cy="19019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>
            <a:stCxn id="45" idx="0"/>
            <a:endCxn id="20" idx="1"/>
          </p:cNvCxnSpPr>
          <p:nvPr/>
        </p:nvCxnSpPr>
        <p:spPr>
          <a:xfrm rot="5400000" flipH="1" flipV="1">
            <a:off x="1168247" y="3088328"/>
            <a:ext cx="555693" cy="92991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6516216" y="2261348"/>
            <a:ext cx="1922079" cy="576064"/>
          </a:xfrm>
          <a:prstGeom prst="rect">
            <a:avLst/>
          </a:prstGeom>
          <a:solidFill>
            <a:srgbClr val="6EA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教育部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516215" y="2987408"/>
            <a:ext cx="1922079" cy="5760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高東屏區域教學資源中心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71" name="直線單箭頭接點 70"/>
          <p:cNvCxnSpPr>
            <a:stCxn id="65" idx="2"/>
            <a:endCxn id="66" idx="0"/>
          </p:cNvCxnSpPr>
          <p:nvPr/>
        </p:nvCxnSpPr>
        <p:spPr>
          <a:xfrm flipH="1">
            <a:off x="7477255" y="2837412"/>
            <a:ext cx="1" cy="149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/>
        </p:nvSpPr>
        <p:spPr>
          <a:xfrm>
            <a:off x="1911052" y="4721131"/>
            <a:ext cx="201622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執行單位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</a:rPr>
              <a:t>提出</a:t>
            </a:r>
            <a:r>
              <a:rPr lang="zh-TW" altLang="en-US" dirty="0">
                <a:solidFill>
                  <a:schemeClr val="tx1"/>
                </a:solidFill>
              </a:rPr>
              <a:t>執行</a:t>
            </a:r>
            <a:r>
              <a:rPr lang="zh-TW" altLang="en-US" dirty="0" smtClean="0">
                <a:solidFill>
                  <a:schemeClr val="tx1"/>
                </a:solidFill>
              </a:rPr>
              <a:t>計畫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4" name="肘形接點 103"/>
          <p:cNvCxnSpPr>
            <a:stCxn id="21" idx="3"/>
            <a:endCxn id="20" idx="3"/>
          </p:cNvCxnSpPr>
          <p:nvPr/>
        </p:nvCxnSpPr>
        <p:spPr>
          <a:xfrm flipV="1">
            <a:off x="3927276" y="3275440"/>
            <a:ext cx="12700" cy="84372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流程圖: 程序 109"/>
          <p:cNvSpPr/>
          <p:nvPr/>
        </p:nvSpPr>
        <p:spPr>
          <a:xfrm>
            <a:off x="6522567" y="3819462"/>
            <a:ext cx="1922079" cy="1442843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由中心學校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中山大學、高雄醫學大學</a:t>
            </a:r>
            <a:r>
              <a:rPr lang="en-US" altLang="zh-TW" dirty="0" smtClean="0"/>
              <a:t>)</a:t>
            </a:r>
            <a:r>
              <a:rPr lang="zh-TW" altLang="en-US" dirty="0" smtClean="0"/>
              <a:t>進行季管考</a:t>
            </a:r>
            <a:endParaRPr lang="zh-TW" altLang="en-US" dirty="0"/>
          </a:p>
        </p:txBody>
      </p:sp>
      <p:sp>
        <p:nvSpPr>
          <p:cNvPr id="145" name="矩形 144"/>
          <p:cNvSpPr/>
          <p:nvPr/>
        </p:nvSpPr>
        <p:spPr>
          <a:xfrm>
            <a:off x="1917402" y="5517232"/>
            <a:ext cx="201622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期末成果發表會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42" name="直線單箭頭接點 1041"/>
          <p:cNvCxnSpPr>
            <a:stCxn id="96" idx="2"/>
            <a:endCxn id="145" idx="0"/>
          </p:cNvCxnSpPr>
          <p:nvPr/>
        </p:nvCxnSpPr>
        <p:spPr>
          <a:xfrm>
            <a:off x="2919164" y="5297195"/>
            <a:ext cx="6350" cy="220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/>
          <p:cNvCxnSpPr>
            <a:stCxn id="21" idx="1"/>
            <a:endCxn id="45" idx="3"/>
          </p:cNvCxnSpPr>
          <p:nvPr/>
        </p:nvCxnSpPr>
        <p:spPr>
          <a:xfrm flipH="1">
            <a:off x="1737218" y="4119165"/>
            <a:ext cx="173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肘形接點 139"/>
          <p:cNvCxnSpPr>
            <a:stCxn id="66" idx="2"/>
            <a:endCxn id="110" idx="0"/>
          </p:cNvCxnSpPr>
          <p:nvPr/>
        </p:nvCxnSpPr>
        <p:spPr>
          <a:xfrm rot="16200000" flipH="1">
            <a:off x="7352436" y="3688291"/>
            <a:ext cx="255990" cy="63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矩形 219"/>
          <p:cNvSpPr/>
          <p:nvPr/>
        </p:nvSpPr>
        <p:spPr>
          <a:xfrm>
            <a:off x="4363729" y="3821292"/>
            <a:ext cx="1721989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彙整執行成果上傳網站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7" name="直線單箭頭接點 156"/>
          <p:cNvCxnSpPr>
            <a:stCxn id="21" idx="3"/>
            <a:endCxn id="220" idx="1"/>
          </p:cNvCxnSpPr>
          <p:nvPr/>
        </p:nvCxnSpPr>
        <p:spPr>
          <a:xfrm flipV="1">
            <a:off x="3927276" y="4109324"/>
            <a:ext cx="436453" cy="9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肘形接點 164"/>
          <p:cNvCxnSpPr>
            <a:stCxn id="65" idx="1"/>
            <a:endCxn id="220" idx="0"/>
          </p:cNvCxnSpPr>
          <p:nvPr/>
        </p:nvCxnSpPr>
        <p:spPr>
          <a:xfrm rot="10800000" flipV="1">
            <a:off x="5224724" y="2549380"/>
            <a:ext cx="1291492" cy="1271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肘形接點 187"/>
          <p:cNvCxnSpPr>
            <a:stCxn id="110" idx="1"/>
            <a:endCxn id="220" idx="3"/>
          </p:cNvCxnSpPr>
          <p:nvPr/>
        </p:nvCxnSpPr>
        <p:spPr>
          <a:xfrm rot="10800000">
            <a:off x="6085719" y="4109324"/>
            <a:ext cx="436849" cy="4315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公民素養陶塑</a:t>
            </a:r>
            <a:r>
              <a:rPr lang="zh-TW" altLang="en-US" dirty="0" smtClean="0"/>
              <a:t>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200" dirty="0" smtClean="0"/>
              <a:t>102/2/1~103/1/31</a:t>
            </a:r>
            <a:endParaRPr lang="zh-TW" altLang="en-US" sz="2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17297"/>
              </p:ext>
            </p:extLst>
          </p:nvPr>
        </p:nvGraphicFramePr>
        <p:xfrm>
          <a:off x="1115616" y="1627641"/>
          <a:ext cx="6912768" cy="23774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08312"/>
                <a:gridCol w="2117879"/>
                <a:gridCol w="1986577"/>
              </a:tblGrid>
              <a:tr h="434336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執行方案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</a:rPr>
                        <a:t>彙整</a:t>
                      </a:r>
                      <a:r>
                        <a:rPr lang="zh-TW" sz="2000" kern="0" dirty="0" smtClean="0">
                          <a:effectLst/>
                        </a:rPr>
                        <a:t>單位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434336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dirty="0" smtClean="0"/>
                        <a:t>大一年計畫</a:t>
                      </a:r>
                      <a:endParaRPr lang="en-US" altLang="zh-TW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教務處</a:t>
                      </a:r>
                      <a:endParaRPr lang="zh-TW" altLang="en-US" dirty="0"/>
                    </a:p>
                  </a:txBody>
                  <a:tcPr/>
                </a:tc>
              </a:tr>
              <a:tr h="434336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dirty="0" smtClean="0"/>
                        <a:t>生活學習圈</a:t>
                      </a:r>
                      <a:endParaRPr lang="en-US" altLang="zh-TW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教務處</a:t>
                      </a:r>
                      <a:endParaRPr lang="zh-TW" altLang="en-US" dirty="0"/>
                    </a:p>
                  </a:txBody>
                  <a:tcPr/>
                </a:tc>
              </a:tr>
              <a:tr h="434336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dirty="0" smtClean="0"/>
                        <a:t>通識核心課程</a:t>
                      </a:r>
                      <a:endParaRPr lang="en-US" altLang="zh-TW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通識中心</a:t>
                      </a:r>
                      <a:endParaRPr lang="zh-TW" altLang="en-US" dirty="0"/>
                    </a:p>
                  </a:txBody>
                  <a:tcPr/>
                </a:tc>
              </a:tr>
              <a:tr h="56691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zh-TW" altLang="en-US" dirty="0" smtClean="0"/>
                        <a:t>核心素養融入專業課程</a:t>
                      </a:r>
                      <a:endParaRPr lang="en-US" altLang="zh-TW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zh-TW" altLang="en-US" dirty="0" smtClean="0"/>
                        <a:t>社會參與式學習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lang="zh-TW" altLang="en-US" dirty="0" smtClean="0"/>
                        <a:t>社會式參與示範系所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教務處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7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教學卓越協助方案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102/6/1~103/5/31</a:t>
            </a:r>
            <a:endParaRPr lang="zh-TW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70944"/>
              </p:ext>
            </p:extLst>
          </p:nvPr>
        </p:nvGraphicFramePr>
        <p:xfrm>
          <a:off x="827584" y="1484784"/>
          <a:ext cx="7776864" cy="44644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16624"/>
                <a:gridCol w="216024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執行方案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</a:rPr>
                        <a:t>彙整</a:t>
                      </a:r>
                      <a:r>
                        <a:rPr lang="zh-TW" sz="2000" kern="0" dirty="0" smtClean="0">
                          <a:effectLst/>
                        </a:rPr>
                        <a:t>單位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A1</a:t>
                      </a:r>
                      <a:r>
                        <a:rPr lang="zh-TW" sz="2000" kern="0" dirty="0">
                          <a:effectLst/>
                        </a:rPr>
                        <a:t>培育重點人才提升就業競爭力示範系所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教務處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A2</a:t>
                      </a:r>
                      <a:r>
                        <a:rPr lang="zh-TW" sz="2000" kern="0" dirty="0">
                          <a:effectLst/>
                        </a:rPr>
                        <a:t>完善教師升等評鑑制度與系所自我評鑑制度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研發處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B1</a:t>
                      </a:r>
                      <a:r>
                        <a:rPr lang="zh-TW" sz="2000" kern="0" dirty="0">
                          <a:effectLst/>
                        </a:rPr>
                        <a:t>建構系所課程模組與跨領域課程模組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教務處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B2</a:t>
                      </a:r>
                      <a:r>
                        <a:rPr lang="zh-TW" sz="2000" kern="0" dirty="0">
                          <a:effectLst/>
                        </a:rPr>
                        <a:t>英語學習精進計畫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語發中心</a:t>
                      </a:r>
                    </a:p>
                  </a:txBody>
                  <a:tcPr marL="8890" marR="8890" marT="0" marB="0" anchor="ctr"/>
                </a:tc>
              </a:tr>
              <a:tr h="38796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C1</a:t>
                      </a:r>
                      <a:r>
                        <a:rPr lang="zh-TW" sz="2000" kern="0" dirty="0">
                          <a:effectLst/>
                        </a:rPr>
                        <a:t>完善學生學習品保機制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教務處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372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C2</a:t>
                      </a:r>
                      <a:r>
                        <a:rPr lang="zh-TW" sz="2000" kern="0" dirty="0">
                          <a:effectLst/>
                        </a:rPr>
                        <a:t>強化學生學習輔導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教務處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45479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C3 </a:t>
                      </a:r>
                      <a:r>
                        <a:rPr lang="zh-TW" sz="2000" kern="0" dirty="0">
                          <a:effectLst/>
                        </a:rPr>
                        <a:t>提升職涯發展學習與就業輔導計畫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學務處</a:t>
                      </a:r>
                      <a:endParaRPr lang="zh-TW" altLang="en-US" sz="2000" kern="0" dirty="0" smtClean="0">
                        <a:effectLst/>
                      </a:endParaRPr>
                    </a:p>
                  </a:txBody>
                  <a:tcPr marL="8890" marR="889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D1</a:t>
                      </a:r>
                      <a:r>
                        <a:rPr lang="zh-TW" sz="2000" kern="0" dirty="0">
                          <a:effectLst/>
                        </a:rPr>
                        <a:t>教師專業增能計畫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教務處</a:t>
                      </a:r>
                      <a:endParaRPr lang="zh-TW" altLang="en-US" sz="2000" kern="0" dirty="0" smtClean="0">
                        <a:effectLst/>
                      </a:endParaRPr>
                    </a:p>
                  </a:txBody>
                  <a:tcPr marL="8890" marR="8890" marT="0" marB="0" anchor="ctr"/>
                </a:tc>
              </a:tr>
              <a:tr h="47612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D2</a:t>
                      </a:r>
                      <a:r>
                        <a:rPr lang="zh-TW" sz="2000" kern="0" dirty="0">
                          <a:effectLst/>
                        </a:rPr>
                        <a:t>示範教師實務教學技能影音資料庫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教務處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D3</a:t>
                      </a:r>
                      <a:r>
                        <a:rPr lang="zh-TW" sz="2000" kern="0" dirty="0">
                          <a:effectLst/>
                        </a:rPr>
                        <a:t>職涯輔導教師增能及資格認證工作坊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學務處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520" y="5235894"/>
            <a:ext cx="1872208" cy="864096"/>
          </a:xfrm>
          <a:prstGeom prst="rect">
            <a:avLst/>
          </a:prstGeom>
          <a:solidFill>
            <a:srgbClr val="EA0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1520" y="1340768"/>
            <a:ext cx="1872208" cy="352839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計畫經費結構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1254993"/>
              </p:ext>
            </p:extLst>
          </p:nvPr>
        </p:nvGraphicFramePr>
        <p:xfrm>
          <a:off x="323528" y="148478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69" y="3537992"/>
            <a:ext cx="50561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4989240" y="3018104"/>
            <a:ext cx="1466812" cy="1466812"/>
            <a:chOff x="4174982" y="1834672"/>
            <a:chExt cx="1466812" cy="1466812"/>
          </a:xfrm>
          <a:solidFill>
            <a:schemeClr val="accent1"/>
          </a:solidFill>
        </p:grpSpPr>
        <p:sp>
          <p:nvSpPr>
            <p:cNvPr id="9" name="橢圓 8"/>
            <p:cNvSpPr/>
            <p:nvPr/>
          </p:nvSpPr>
          <p:spPr>
            <a:xfrm>
              <a:off x="4174982" y="1834672"/>
              <a:ext cx="1466812" cy="146681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323121"/>
                <a:satOff val="12119"/>
                <a:lumOff val="-10000"/>
                <a:alphaOff val="0"/>
              </a:schemeClr>
            </a:fillRef>
            <a:effectRef idx="0">
              <a:schemeClr val="accent5">
                <a:hueOff val="-21323121"/>
                <a:satOff val="12119"/>
                <a:lumOff val="-1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4389792" y="2049482"/>
              <a:ext cx="1037192" cy="1037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100" kern="1200" dirty="0" smtClean="0"/>
                <a:t>配合款</a:t>
              </a:r>
              <a:endParaRPr lang="zh-TW" altLang="en-US" sz="3100" kern="1200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7152853" y="2974151"/>
            <a:ext cx="1466812" cy="1466812"/>
            <a:chOff x="4174982" y="1834672"/>
            <a:chExt cx="1466812" cy="1466812"/>
          </a:xfrm>
          <a:solidFill>
            <a:srgbClr val="00B0F0"/>
          </a:solidFill>
        </p:grpSpPr>
        <p:sp>
          <p:nvSpPr>
            <p:cNvPr id="13" name="橢圓 12"/>
            <p:cNvSpPr/>
            <p:nvPr/>
          </p:nvSpPr>
          <p:spPr>
            <a:xfrm>
              <a:off x="4174982" y="1834672"/>
              <a:ext cx="1466812" cy="146681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323121"/>
                <a:satOff val="12119"/>
                <a:lumOff val="-10000"/>
                <a:alphaOff val="0"/>
              </a:schemeClr>
            </a:fillRef>
            <a:effectRef idx="0">
              <a:schemeClr val="accent5">
                <a:hueOff val="-21323121"/>
                <a:satOff val="12119"/>
                <a:lumOff val="-1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橢圓 4"/>
            <p:cNvSpPr/>
            <p:nvPr/>
          </p:nvSpPr>
          <p:spPr>
            <a:xfrm>
              <a:off x="4389792" y="2049482"/>
              <a:ext cx="1037192" cy="1037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100" kern="1200" dirty="0" smtClean="0"/>
                <a:t>總經費</a:t>
              </a:r>
              <a:endParaRPr lang="zh-TW" altLang="en-US" sz="3100" kern="1200" dirty="0"/>
            </a:p>
          </p:txBody>
        </p:sp>
      </p:grpSp>
      <p:sp>
        <p:nvSpPr>
          <p:cNvPr id="7" name="向右箭號 6"/>
          <p:cNvSpPr/>
          <p:nvPr/>
        </p:nvSpPr>
        <p:spPr>
          <a:xfrm>
            <a:off x="6588224" y="3537992"/>
            <a:ext cx="564629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49042" y="9400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經常門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41131" y="60999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資本門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6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Graphic spid="5" grpId="0">
        <p:bldAsOne/>
      </p:bldGraphic>
      <p:bldP spid="7" grpId="0" animBg="1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教育部補助計畫</a:t>
            </a:r>
            <a:r>
              <a:rPr lang="zh-TW" altLang="en-US" dirty="0"/>
              <a:t>經費項目與編列基準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「</a:t>
            </a:r>
            <a:r>
              <a:rPr lang="zh-TW" altLang="en-US" dirty="0">
                <a:hlinkClick r:id="rId2"/>
              </a:rPr>
              <a:t>教育部補助及委辦計畫經費編列基準表</a:t>
            </a:r>
            <a:r>
              <a:rPr lang="zh-TW" altLang="en-US" dirty="0" smtClean="0">
                <a:hlinkClick r:id="rId2"/>
              </a:rPr>
              <a:t>」</a:t>
            </a:r>
            <a:endParaRPr lang="en-US" altLang="zh-TW" dirty="0" smtClean="0"/>
          </a:p>
          <a:p>
            <a:r>
              <a:rPr lang="zh-TW" altLang="en-US" dirty="0" smtClean="0">
                <a:hlinkClick r:id="rId3"/>
              </a:rPr>
              <a:t>「</a:t>
            </a:r>
            <a:r>
              <a:rPr lang="zh-TW" altLang="en-US" dirty="0">
                <a:hlinkClick r:id="rId3"/>
              </a:rPr>
              <a:t>中央政府各機關用途別科目分類及執行標準表」</a:t>
            </a:r>
            <a:r>
              <a:rPr lang="zh-TW" altLang="en-US" dirty="0"/>
              <a:t>之第</a:t>
            </a:r>
            <a:r>
              <a:rPr lang="en-US" altLang="zh-TW" dirty="0"/>
              <a:t>2</a:t>
            </a:r>
            <a:r>
              <a:rPr lang="zh-TW" altLang="en-US" dirty="0"/>
              <a:t>級科目列</a:t>
            </a:r>
            <a:r>
              <a:rPr lang="zh-TW" altLang="en-US" dirty="0" smtClean="0"/>
              <a:t>支</a:t>
            </a:r>
            <a:endParaRPr lang="en-US" altLang="zh-TW" dirty="0" smtClean="0"/>
          </a:p>
          <a:p>
            <a:r>
              <a:rPr lang="zh-TW" altLang="en-US" dirty="0"/>
              <a:t>請看清楚支用</a:t>
            </a:r>
            <a:r>
              <a:rPr lang="zh-TW" altLang="en-US" dirty="0" smtClean="0"/>
              <a:t>說明，</a:t>
            </a:r>
            <a:r>
              <a:rPr lang="zh-TW" altLang="en-US" b="1" dirty="0" smtClean="0">
                <a:solidFill>
                  <a:srgbClr val="FF0000"/>
                </a:solidFill>
              </a:rPr>
              <a:t>不得</a:t>
            </a:r>
            <a:r>
              <a:rPr lang="zh-TW" altLang="en-US" b="1" dirty="0">
                <a:solidFill>
                  <a:srgbClr val="FF0000"/>
                </a:solidFill>
              </a:rPr>
              <a:t>另立</a:t>
            </a:r>
            <a:r>
              <a:rPr lang="zh-TW" altLang="en-US" b="1" dirty="0" smtClean="0">
                <a:solidFill>
                  <a:srgbClr val="FF0000"/>
                </a:solidFill>
              </a:rPr>
              <a:t>名目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物品</a:t>
            </a:r>
            <a:r>
              <a:rPr lang="en-US" altLang="zh-TW" b="1" dirty="0" smtClean="0">
                <a:solidFill>
                  <a:srgbClr val="00B050"/>
                </a:solidFill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用於教學</a:t>
            </a:r>
            <a:r>
              <a:rPr lang="en-US" altLang="zh-TW" b="1" dirty="0" smtClean="0">
                <a:solidFill>
                  <a:srgbClr val="00B050"/>
                </a:solidFill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</a:rPr>
              <a:t>請</a:t>
            </a:r>
            <a:r>
              <a:rPr lang="zh-TW" altLang="en-US" b="1" dirty="0">
                <a:solidFill>
                  <a:srgbClr val="FF0000"/>
                </a:solidFill>
              </a:rPr>
              <a:t>檢附物品名稱、單價、數量，供總務處認定是否需招標、列</a:t>
            </a:r>
            <a:r>
              <a:rPr lang="zh-TW" altLang="en-US" b="1" dirty="0" smtClean="0">
                <a:solidFill>
                  <a:srgbClr val="FF0000"/>
                </a:solidFill>
              </a:rPr>
              <a:t>產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雜支</a:t>
            </a:r>
            <a:r>
              <a:rPr lang="zh-TW" altLang="en-US" b="1" dirty="0">
                <a:solidFill>
                  <a:srgbClr val="00B050"/>
                </a:solidFill>
              </a:rPr>
              <a:t>辦公事務費用</a:t>
            </a:r>
            <a:r>
              <a:rPr lang="zh-TW" altLang="en-US" b="1" dirty="0">
                <a:solidFill>
                  <a:srgbClr val="FF0000"/>
                </a:solidFill>
              </a:rPr>
              <a:t>屬之。如文具用品、紙張、錄音帶、資訊耗材、資料夾、</a:t>
            </a:r>
            <a:r>
              <a:rPr lang="zh-TW" altLang="en-US" b="1" dirty="0" smtClean="0">
                <a:solidFill>
                  <a:srgbClr val="FF0000"/>
                </a:solidFill>
              </a:rPr>
              <a:t>郵資。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教育部補助計畫</a:t>
            </a:r>
            <a:r>
              <a:rPr lang="en-US" altLang="zh-TW" dirty="0" smtClean="0"/>
              <a:t>3</a:t>
            </a:r>
            <a:r>
              <a:rPr lang="zh-TW" altLang="en-US" dirty="0" smtClean="0"/>
              <a:t>不支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內部場地</a:t>
            </a:r>
            <a:r>
              <a:rPr lang="zh-TW" altLang="en-US" dirty="0" smtClean="0"/>
              <a:t>使用費</a:t>
            </a:r>
            <a:r>
              <a:rPr lang="en-US" altLang="zh-TW" dirty="0">
                <a:solidFill>
                  <a:srgbClr val="FF0000"/>
                </a:solidFill>
              </a:rPr>
              <a:t>(102</a:t>
            </a:r>
            <a:r>
              <a:rPr lang="zh-TW" altLang="en-US" dirty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08</a:t>
            </a:r>
            <a:r>
              <a:rPr lang="zh-TW" altLang="en-US" dirty="0">
                <a:solidFill>
                  <a:srgbClr val="FF0000"/>
                </a:solidFill>
              </a:rPr>
              <a:t>月</a:t>
            </a:r>
            <a:r>
              <a:rPr lang="en-US" altLang="zh-TW" dirty="0">
                <a:solidFill>
                  <a:srgbClr val="FF0000"/>
                </a:solidFill>
              </a:rPr>
              <a:t>02</a:t>
            </a:r>
            <a:r>
              <a:rPr lang="zh-TW" altLang="en-US" dirty="0">
                <a:solidFill>
                  <a:srgbClr val="FF0000"/>
                </a:solidFill>
              </a:rPr>
              <a:t>日法規已修訂，與教育部確認中</a:t>
            </a:r>
            <a:r>
              <a:rPr lang="zh-TW" altLang="en-US" dirty="0" smtClean="0">
                <a:solidFill>
                  <a:srgbClr val="FF0000"/>
                </a:solidFill>
              </a:rPr>
              <a:t>，仍暫</a:t>
            </a:r>
            <a:r>
              <a:rPr lang="zh-TW" altLang="en-US" dirty="0">
                <a:solidFill>
                  <a:srgbClr val="FF0000"/>
                </a:solidFill>
              </a:rPr>
              <a:t>不開放支用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行政管理費</a:t>
            </a:r>
            <a:r>
              <a:rPr lang="zh-TW" altLang="en-US" dirty="0" smtClean="0"/>
              <a:t>：學校內部水電費</a:t>
            </a:r>
            <a:r>
              <a:rPr lang="zh-TW" altLang="en-US" dirty="0"/>
              <a:t>、電話費、燃料費及設備維護等費用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校內</a:t>
            </a:r>
            <a:r>
              <a:rPr lang="zh-TW" altLang="en-US" dirty="0" smtClean="0"/>
              <a:t>人員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教職員</a:t>
            </a:r>
            <a:r>
              <a:rPr lang="en-US" altLang="zh-TW" dirty="0" smtClean="0"/>
              <a:t>)</a:t>
            </a:r>
            <a:r>
              <a:rPr lang="zh-TW" altLang="en-US" dirty="0" smtClean="0"/>
              <a:t>不</a:t>
            </a:r>
            <a:r>
              <a:rPr lang="zh-TW" altLang="en-US" dirty="0"/>
              <a:t>支出席</a:t>
            </a:r>
            <a:r>
              <a:rPr lang="zh-TW" altLang="en-US" dirty="0" smtClean="0"/>
              <a:t>費、稿費、審查費、工作</a:t>
            </a:r>
            <a:r>
              <a:rPr lang="zh-TW" altLang="en-US" dirty="0"/>
              <a:t>費、主持費、引言費、諮詢費、訪視費、評鑑</a:t>
            </a:r>
            <a:r>
              <a:rPr lang="zh-TW" altLang="en-US" dirty="0" smtClean="0"/>
              <a:t>費。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7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經費支用重點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依本校發展「就業競爭力示範系所」、「社會參與式示範系所」申請</a:t>
            </a:r>
            <a:r>
              <a:rPr lang="zh-TW" altLang="en-US" dirty="0" smtClean="0"/>
              <a:t>辦法規定，各單位計畫</a:t>
            </a:r>
            <a:r>
              <a:rPr lang="zh-TW" altLang="en-US" dirty="0"/>
              <a:t>申請項目核銷，一級科目不可留用，二級科目間僅能流用</a:t>
            </a:r>
            <a:r>
              <a:rPr lang="en-US" altLang="zh-TW" dirty="0"/>
              <a:t>10%</a:t>
            </a:r>
            <a:r>
              <a:rPr lang="zh-TW" altLang="en-US" dirty="0"/>
              <a:t>，如超出流用額度，須提報通過管考會議審議</a:t>
            </a:r>
          </a:p>
          <a:p>
            <a:r>
              <a:rPr lang="zh-TW" altLang="en-US" dirty="0"/>
              <a:t>例如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33478"/>
              </p:ext>
            </p:extLst>
          </p:nvPr>
        </p:nvGraphicFramePr>
        <p:xfrm>
          <a:off x="1043608" y="3212976"/>
          <a:ext cx="73448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232248"/>
                <a:gridCol w="1836204"/>
                <a:gridCol w="1836204"/>
              </a:tblGrid>
              <a:tr h="14401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一級科目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二級科目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原編列經費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調整後經費</a:t>
                      </a:r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人事費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兼任助理費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30000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30000</a:t>
                      </a:r>
                      <a:endParaRPr lang="zh-TW" altLang="en-US" dirty="0"/>
                    </a:p>
                  </a:txBody>
                  <a:tcPr/>
                </a:tc>
              </a:tr>
              <a:tr h="182880">
                <a:tc rowSpan="4">
                  <a:txBody>
                    <a:bodyPr/>
                    <a:lstStyle/>
                    <a:p>
                      <a:r>
                        <a:rPr lang="zh-TW" altLang="en-US" dirty="0" smtClean="0"/>
                        <a:t>業務費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鐘點費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6400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6400</a:t>
                      </a:r>
                      <a:endParaRPr lang="zh-TW" alt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印刷費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4500</a:t>
                      </a:r>
                      <a:endParaRPr lang="zh-TW" alt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工讀費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10900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11800</a:t>
                      </a:r>
                      <a:endParaRPr lang="zh-TW" alt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膳費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6400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6000</a:t>
                      </a:r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雜支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1000</a:t>
                      </a:r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設備費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3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791</TotalTime>
  <Words>1661</Words>
  <Application>Microsoft Office PowerPoint</Application>
  <PresentationFormat>如螢幕大小 (4:3)</PresentationFormat>
  <Paragraphs>208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公正</vt:lpstr>
      <vt:lpstr>教育部補助計畫 執行與核銷注意事項</vt:lpstr>
      <vt:lpstr>教學發展中心經費</vt:lpstr>
      <vt:lpstr>計畫管控機制</vt:lpstr>
      <vt:lpstr>公民素養陶塑計畫 102/2/1~103/1/31</vt:lpstr>
      <vt:lpstr>教學卓越協助方案 102/6/1~103/5/31</vt:lpstr>
      <vt:lpstr>計畫經費結構</vt:lpstr>
      <vt:lpstr>教育部補助計畫經費項目與編列基準</vt:lpstr>
      <vt:lpstr>教育部補助計畫3不支</vt:lpstr>
      <vt:lpstr>經費支用重點</vt:lpstr>
      <vt:lpstr>經費支用注意事項</vt:lpstr>
      <vt:lpstr>請購、核銷</vt:lpstr>
      <vt:lpstr>核銷單據-免用統一發票收據</vt:lpstr>
      <vt:lpstr>核銷單據-統一發票</vt:lpstr>
      <vt:lpstr>核銷單據-三聯式發票</vt:lpstr>
      <vt:lpstr>核銷單據-個人領款單</vt:lpstr>
      <vt:lpstr>核銷單據-倒楣弄丟發票</vt:lpstr>
      <vt:lpstr>請購用途及說明</vt:lpstr>
      <vt:lpstr>核銷要蓋誰的章</vt:lpstr>
      <vt:lpstr>常見核銷問題</vt:lpstr>
      <vt:lpstr>常見核銷問題</vt:lpstr>
      <vt:lpstr>常見核銷問題</vt:lpstr>
      <vt:lpstr>計畫問題詢問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會計研習</dc:title>
  <dc:creator>nttu</dc:creator>
  <cp:lastModifiedBy>nttu</cp:lastModifiedBy>
  <cp:revision>86</cp:revision>
  <dcterms:created xsi:type="dcterms:W3CDTF">2013-08-09T08:01:14Z</dcterms:created>
  <dcterms:modified xsi:type="dcterms:W3CDTF">2013-08-23T05:37:42Z</dcterms:modified>
</cp:coreProperties>
</file>